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8"/>
  </p:notesMasterIdLst>
  <p:sldIdLst>
    <p:sldId id="256" r:id="rId2"/>
    <p:sldId id="292" r:id="rId3"/>
    <p:sldId id="290" r:id="rId4"/>
    <p:sldId id="291" r:id="rId5"/>
    <p:sldId id="266" r:id="rId6"/>
    <p:sldId id="267" r:id="rId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9510C"/>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660"/>
    <p:restoredTop sz="94719"/>
  </p:normalViewPr>
  <p:slideViewPr>
    <p:cSldViewPr snapToGrid="0" snapToObjects="1">
      <p:cViewPr>
        <p:scale>
          <a:sx n="103" d="100"/>
          <a:sy n="103" d="100"/>
        </p:scale>
        <p:origin x="3056" y="122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g>
</file>

<file path=ppt/media/image2.jpg>
</file>

<file path=ppt/media/image3.jpg>
</file>

<file path=ppt/media/image4.png>
</file>

<file path=ppt/media/image5.png>
</file>

<file path=ppt/media/image6.png>
</file>

<file path=ppt/media/image7.jpeg>
</file>

<file path=ppt/media/image8.jpeg>
</file>

<file path=ppt/media/image9.jpeg>
</file>

<file path=ppt/media/media1.m4a>
</file>

<file path=ppt/media/media2.m4a>
</file>

<file path=ppt/media/media3.m4a>
</file>

<file path=ppt/media/media4.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EC7C32C-1139-462F-BB56-B705368AF5AE}" type="datetimeFigureOut">
              <a:rPr lang="en-US" smtClean="0"/>
              <a:t>2/27/24</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9372D9C-2AB4-4F62-810C-ECF866AE92F3}" type="slidenum">
              <a:rPr lang="en-US" smtClean="0"/>
              <a:t>‹#›</a:t>
            </a:fld>
            <a:endParaRPr lang="en-US"/>
          </a:p>
        </p:txBody>
      </p:sp>
    </p:spTree>
    <p:extLst>
      <p:ext uri="{BB962C8B-B14F-4D97-AF65-F5344CB8AC3E}">
        <p14:creationId xmlns:p14="http://schemas.microsoft.com/office/powerpoint/2010/main" val="7434045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National Institute of standards and technology</a:t>
            </a:r>
          </a:p>
        </p:txBody>
      </p:sp>
      <p:sp>
        <p:nvSpPr>
          <p:cNvPr id="4" name="Slide Number Placeholder 3"/>
          <p:cNvSpPr>
            <a:spLocks noGrp="1"/>
          </p:cNvSpPr>
          <p:nvPr>
            <p:ph type="sldNum" sz="quarter" idx="5"/>
          </p:nvPr>
        </p:nvSpPr>
        <p:spPr/>
        <p:txBody>
          <a:bodyPr/>
          <a:lstStyle/>
          <a:p>
            <a:fld id="{F0C14E19-83A5-F848-8A3E-F9B3451DDCBF}" type="slidenum">
              <a:rPr lang="en-US" smtClean="0"/>
              <a:t>2</a:t>
            </a:fld>
            <a:endParaRPr lang="en-US"/>
          </a:p>
        </p:txBody>
      </p:sp>
    </p:spTree>
    <p:extLst>
      <p:ext uri="{BB962C8B-B14F-4D97-AF65-F5344CB8AC3E}">
        <p14:creationId xmlns:p14="http://schemas.microsoft.com/office/powerpoint/2010/main" val="11786777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ECECEC"/>
                </a:solidFill>
                <a:effectLst/>
                <a:latin typeface="Söhne"/>
              </a:rPr>
              <a:t>Today, we're here to discuss how the NIST Cybersecurity Framework empowers vendors across industries with its customizable approach. The beauty of this Framework lies in its adaptability, allowing it to be finely tuned to meet industry-specific risks, operational scales, and demands. This ensures a cybersecurity strategy that is not only robust but also tailored to each vendor's unique needs.</a:t>
            </a:r>
          </a:p>
          <a:p>
            <a:pPr algn="l"/>
            <a:r>
              <a:rPr lang="en-US" b="0" i="0" dirty="0">
                <a:solidFill>
                  <a:srgbClr val="ECECEC"/>
                </a:solidFill>
                <a:effectLst/>
                <a:latin typeface="Söhne"/>
              </a:rPr>
              <a:t>Let's look at a few examples:</a:t>
            </a:r>
          </a:p>
          <a:p>
            <a:pPr algn="l">
              <a:buFont typeface="Arial" panose="020B0604020202020204" pitchFamily="34" charset="0"/>
              <a:buChar char="•"/>
            </a:pPr>
            <a:r>
              <a:rPr lang="en-US" b="1" i="0" dirty="0">
                <a:solidFill>
                  <a:srgbClr val="ECECEC"/>
                </a:solidFill>
                <a:effectLst/>
                <a:latin typeface="Söhne"/>
              </a:rPr>
              <a:t>For Financial Services Vendors</a:t>
            </a:r>
            <a:r>
              <a:rPr lang="en-US" b="0" i="0" dirty="0">
                <a:solidFill>
                  <a:srgbClr val="ECECEC"/>
                </a:solidFill>
                <a:effectLst/>
                <a:latin typeface="Söhne"/>
              </a:rPr>
              <a:t>, focusing on the Protect and Detect functions has significantly enhanced data protection, leading to a marked reduction in data breaches. This tailored approach is crucial for safeguarding sensitive financial information.</a:t>
            </a:r>
          </a:p>
          <a:p>
            <a:pPr algn="l">
              <a:buFont typeface="Arial" panose="020B0604020202020204" pitchFamily="34" charset="0"/>
              <a:buChar char="•"/>
            </a:pPr>
            <a:r>
              <a:rPr lang="en-US" b="1" i="0" dirty="0">
                <a:solidFill>
                  <a:srgbClr val="ECECEC"/>
                </a:solidFill>
                <a:effectLst/>
                <a:latin typeface="Söhne"/>
              </a:rPr>
              <a:t>Healthcare IT Vendors</a:t>
            </a:r>
            <a:r>
              <a:rPr lang="en-US" b="0" i="0" dirty="0">
                <a:solidFill>
                  <a:srgbClr val="ECECEC"/>
                </a:solidFill>
                <a:effectLst/>
                <a:latin typeface="Söhne"/>
              </a:rPr>
              <a:t> have improved patient data security by prioritizing the Identify and Protect functions. This strategic emphasis is key in bolstering defenses against data theft, a paramount concern in the healthcare industry.</a:t>
            </a:r>
          </a:p>
          <a:p>
            <a:pPr algn="l">
              <a:buFont typeface="Arial" panose="020B0604020202020204" pitchFamily="34" charset="0"/>
              <a:buChar char="•"/>
            </a:pPr>
            <a:r>
              <a:rPr lang="en-US" b="0" i="0" dirty="0">
                <a:solidFill>
                  <a:srgbClr val="ECECEC"/>
                </a:solidFill>
                <a:effectLst/>
                <a:latin typeface="Söhne"/>
              </a:rPr>
              <a:t>Lastly, </a:t>
            </a:r>
            <a:r>
              <a:rPr lang="en-US" b="1" i="0" dirty="0">
                <a:solidFill>
                  <a:srgbClr val="ECECEC"/>
                </a:solidFill>
                <a:effectLst/>
                <a:latin typeface="Söhne"/>
              </a:rPr>
              <a:t>Manufacturing Suppliers</a:t>
            </a:r>
            <a:r>
              <a:rPr lang="en-US" b="0" i="0" dirty="0">
                <a:solidFill>
                  <a:srgbClr val="ECECEC"/>
                </a:solidFill>
                <a:effectLst/>
                <a:latin typeface="Söhne"/>
              </a:rPr>
              <a:t> have increased the resilience of their industrial control systems by applying the Respond and Recover functions. This focus on rapid response and recovery minimizes production downtime during cyber incidents, ensuring operational continuity.</a:t>
            </a:r>
          </a:p>
          <a:p>
            <a:pPr algn="l"/>
            <a:r>
              <a:rPr lang="en-US" b="0" i="0" dirty="0">
                <a:solidFill>
                  <a:srgbClr val="ECECEC"/>
                </a:solidFill>
                <a:effectLst/>
                <a:latin typeface="Söhne"/>
              </a:rPr>
              <a:t>These examples highlight the Framework's versatility, demonstrating how it can be customized to fortify cybersecurity practices in alignment with specific industry challenges and requirements.</a:t>
            </a:r>
          </a:p>
          <a:p>
            <a:pPr algn="l"/>
            <a:r>
              <a:rPr lang="en-US" b="0" i="0" dirty="0">
                <a:solidFill>
                  <a:srgbClr val="ECECEC"/>
                </a:solidFill>
                <a:effectLst/>
                <a:latin typeface="Söhne"/>
              </a:rPr>
              <a:t>By leveraging the NIST Cybersecurity Framework, vendors can not only meet but surpass cybersecurity standards, ensuring a more secure and resilient digital landscape for all.</a:t>
            </a:r>
          </a:p>
          <a:p>
            <a:endParaRPr lang="en-US" dirty="0"/>
          </a:p>
        </p:txBody>
      </p:sp>
      <p:sp>
        <p:nvSpPr>
          <p:cNvPr id="4" name="Slide Number Placeholder 3"/>
          <p:cNvSpPr>
            <a:spLocks noGrp="1"/>
          </p:cNvSpPr>
          <p:nvPr>
            <p:ph type="sldNum" sz="quarter" idx="5"/>
          </p:nvPr>
        </p:nvSpPr>
        <p:spPr/>
        <p:txBody>
          <a:bodyPr/>
          <a:lstStyle/>
          <a:p>
            <a:fld id="{F0C14E19-83A5-F848-8A3E-F9B3451DDCBF}" type="slidenum">
              <a:rPr lang="en-US" smtClean="0"/>
              <a:t>3</a:t>
            </a:fld>
            <a:endParaRPr lang="en-US"/>
          </a:p>
        </p:txBody>
      </p:sp>
    </p:spTree>
    <p:extLst>
      <p:ext uri="{BB962C8B-B14F-4D97-AF65-F5344CB8AC3E}">
        <p14:creationId xmlns:p14="http://schemas.microsoft.com/office/powerpoint/2010/main" val="15014421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err="1">
                <a:solidFill>
                  <a:srgbClr val="ECECEC"/>
                </a:solidFill>
                <a:effectLst/>
                <a:latin typeface="Söhne"/>
              </a:rPr>
              <a:t>nxt</a:t>
            </a:r>
            <a:r>
              <a:rPr lang="en-US" b="0" i="0" dirty="0">
                <a:solidFill>
                  <a:srgbClr val="ECECEC"/>
                </a:solidFill>
                <a:effectLst/>
                <a:latin typeface="Söhne"/>
              </a:rPr>
              <a:t> spotlight the critical role of the NIST Cybersecurity Framework for subcontractors. Embracing this framework isn't just about compliance; it's a commitment to maintaining the highest standards of security, ensuring the protection of data and systems across industries.</a:t>
            </a:r>
          </a:p>
          <a:p>
            <a:pPr algn="l"/>
            <a:r>
              <a:rPr lang="en-US" b="1" i="0" dirty="0">
                <a:solidFill>
                  <a:srgbClr val="ECECEC"/>
                </a:solidFill>
                <a:effectLst/>
                <a:latin typeface="Söhne"/>
              </a:rPr>
              <a:t>Why is this important?</a:t>
            </a:r>
            <a:r>
              <a:rPr lang="en-US" b="0" i="0" dirty="0">
                <a:solidFill>
                  <a:srgbClr val="ECECEC"/>
                </a:solidFill>
                <a:effectLst/>
                <a:latin typeface="Söhne"/>
              </a:rPr>
              <a:t> Adhering to this Framework, aligns subcontractors with requirements and industry best practices, creating a secure and trusted environment for all stakeholders.</a:t>
            </a:r>
          </a:p>
          <a:p>
            <a:pPr algn="l"/>
            <a:r>
              <a:rPr lang="en-US" b="1" i="0" dirty="0">
                <a:solidFill>
                  <a:srgbClr val="ECECEC"/>
                </a:solidFill>
                <a:effectLst/>
                <a:latin typeface="Söhne"/>
              </a:rPr>
              <a:t>How can subcontractors effectively implement this Framework?</a:t>
            </a:r>
            <a:r>
              <a:rPr lang="en-US" b="0" i="0" dirty="0">
                <a:solidFill>
                  <a:srgbClr val="ECECEC"/>
                </a:solidFill>
                <a:effectLst/>
                <a:latin typeface="Söhne"/>
              </a:rPr>
              <a:t> Let's dive into some key tools and strategies:</a:t>
            </a:r>
          </a:p>
          <a:p>
            <a:pPr algn="l">
              <a:buFont typeface="Arial" panose="020B0604020202020204" pitchFamily="34" charset="0"/>
              <a:buChar char="•"/>
            </a:pPr>
            <a:r>
              <a:rPr lang="en-US" b="1" i="0" dirty="0">
                <a:solidFill>
                  <a:srgbClr val="ECECEC"/>
                </a:solidFill>
                <a:effectLst/>
                <a:latin typeface="Söhne"/>
              </a:rPr>
              <a:t>Gap Analysis Tools:</a:t>
            </a:r>
            <a:r>
              <a:rPr lang="en-US" b="0" i="0" dirty="0">
                <a:solidFill>
                  <a:srgbClr val="ECECEC"/>
                </a:solidFill>
                <a:effectLst/>
                <a:latin typeface="Söhne"/>
              </a:rPr>
              <a:t> These are essential for pinpointing discrepancies between current cybersecurity practices and the Framework's standards, highlighting areas for improvement.</a:t>
            </a:r>
          </a:p>
          <a:p>
            <a:pPr algn="l">
              <a:buFont typeface="Arial" panose="020B0604020202020204" pitchFamily="34" charset="0"/>
              <a:buChar char="•"/>
            </a:pPr>
            <a:r>
              <a:rPr lang="en-US" b="1" i="0" dirty="0">
                <a:solidFill>
                  <a:srgbClr val="ECECEC"/>
                </a:solidFill>
                <a:effectLst/>
                <a:latin typeface="Söhne"/>
              </a:rPr>
              <a:t>Risk Assessment Templates:</a:t>
            </a:r>
            <a:r>
              <a:rPr lang="en-US" b="0" i="0" dirty="0">
                <a:solidFill>
                  <a:srgbClr val="ECECEC"/>
                </a:solidFill>
                <a:effectLst/>
                <a:latin typeface="Söhne"/>
              </a:rPr>
              <a:t> They provide a structured method for identifying potential cybersecurity risks, a fundamental step in any security strategy.</a:t>
            </a:r>
          </a:p>
          <a:p>
            <a:pPr algn="l">
              <a:buFont typeface="Arial" panose="020B0604020202020204" pitchFamily="34" charset="0"/>
              <a:buChar char="•"/>
            </a:pPr>
            <a:r>
              <a:rPr lang="en-US" b="1" i="0" dirty="0">
                <a:solidFill>
                  <a:srgbClr val="ECECEC"/>
                </a:solidFill>
                <a:effectLst/>
                <a:latin typeface="Söhne"/>
              </a:rPr>
              <a:t>Training Programs:</a:t>
            </a:r>
            <a:r>
              <a:rPr lang="en-US" b="0" i="0" dirty="0">
                <a:solidFill>
                  <a:srgbClr val="ECECEC"/>
                </a:solidFill>
                <a:effectLst/>
                <a:latin typeface="Söhne"/>
              </a:rPr>
              <a:t> Knowledge is power. Equipping employees with cybersecurity knowledge is crucial for fortifying defenses.</a:t>
            </a:r>
          </a:p>
          <a:p>
            <a:pPr algn="l">
              <a:buFont typeface="Arial" panose="020B0604020202020204" pitchFamily="34" charset="0"/>
              <a:buChar char="•"/>
            </a:pPr>
            <a:r>
              <a:rPr lang="en-US" b="1" i="0" dirty="0">
                <a:solidFill>
                  <a:srgbClr val="ECECEC"/>
                </a:solidFill>
                <a:effectLst/>
                <a:latin typeface="Söhne"/>
              </a:rPr>
              <a:t>Incident Response Plans:</a:t>
            </a:r>
            <a:r>
              <a:rPr lang="en-US" b="0" i="0" dirty="0">
                <a:solidFill>
                  <a:srgbClr val="ECECEC"/>
                </a:solidFill>
                <a:effectLst/>
                <a:latin typeface="Söhne"/>
              </a:rPr>
              <a:t> These plans are our safety nets, ensuring that we're prepared to manage and mitigate the impact of any cybersecurity incidents effectively.</a:t>
            </a:r>
          </a:p>
          <a:p>
            <a:pPr algn="l">
              <a:buFont typeface="Arial" panose="020B0604020202020204" pitchFamily="34" charset="0"/>
              <a:buChar char="•"/>
            </a:pPr>
            <a:r>
              <a:rPr lang="en-US" b="1" i="0" dirty="0">
                <a:solidFill>
                  <a:srgbClr val="ECECEC"/>
                </a:solidFill>
                <a:effectLst/>
                <a:latin typeface="Söhne"/>
              </a:rPr>
              <a:t>Third-Party Security Assessments:</a:t>
            </a:r>
            <a:r>
              <a:rPr lang="en-US" b="0" i="0" dirty="0">
                <a:solidFill>
                  <a:srgbClr val="ECECEC"/>
                </a:solidFill>
                <a:effectLst/>
                <a:latin typeface="Söhne"/>
              </a:rPr>
              <a:t> Sometimes, an external perspective is what we need to uncover blind spots in our cybersecurity posture and drive continuous improvement.</a:t>
            </a:r>
          </a:p>
          <a:p>
            <a:pPr algn="l"/>
            <a:r>
              <a:rPr lang="en-US" b="0" i="0" dirty="0">
                <a:solidFill>
                  <a:srgbClr val="ECECEC"/>
                </a:solidFill>
                <a:effectLst/>
                <a:latin typeface="Söhne"/>
              </a:rPr>
              <a:t>Together, these tools and strategies empower subcontractors to not only meet but exceed cybersecurity expectations, fostering a more resilient and reliable digital ecosystem.</a:t>
            </a:r>
          </a:p>
          <a:p>
            <a:endParaRPr lang="en-US" dirty="0"/>
          </a:p>
        </p:txBody>
      </p:sp>
      <p:sp>
        <p:nvSpPr>
          <p:cNvPr id="4" name="Slide Number Placeholder 3"/>
          <p:cNvSpPr>
            <a:spLocks noGrp="1"/>
          </p:cNvSpPr>
          <p:nvPr>
            <p:ph type="sldNum" sz="quarter" idx="5"/>
          </p:nvPr>
        </p:nvSpPr>
        <p:spPr/>
        <p:txBody>
          <a:bodyPr/>
          <a:lstStyle/>
          <a:p>
            <a:fld id="{F0C14E19-83A5-F848-8A3E-F9B3451DDCBF}" type="slidenum">
              <a:rPr lang="en-US" smtClean="0"/>
              <a:t>4</a:t>
            </a:fld>
            <a:endParaRPr lang="en-US"/>
          </a:p>
        </p:txBody>
      </p:sp>
    </p:spTree>
    <p:extLst>
      <p:ext uri="{BB962C8B-B14F-4D97-AF65-F5344CB8AC3E}">
        <p14:creationId xmlns:p14="http://schemas.microsoft.com/office/powerpoint/2010/main" val="14589070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ECECEC"/>
                </a:solidFill>
                <a:effectLst/>
                <a:latin typeface="Söhne"/>
              </a:rPr>
              <a:t>it is important to note a crucial aspect of our digital era—cybersecurity. It's not just about implementing the right tools and protocols; it's also about education and transparency. By adhering to the NIST Cybersecurity Framework, we take a significant step towards enhancing our security posture and building trust with our customers.</a:t>
            </a:r>
          </a:p>
          <a:p>
            <a:pPr algn="l"/>
            <a:r>
              <a:rPr lang="en-US" b="0" i="0" dirty="0">
                <a:solidFill>
                  <a:srgbClr val="ECECEC"/>
                </a:solidFill>
                <a:effectLst/>
                <a:latin typeface="Söhne"/>
              </a:rPr>
              <a:t>Firstly, </a:t>
            </a:r>
            <a:r>
              <a:rPr lang="en-US" b="1" i="0" dirty="0">
                <a:solidFill>
                  <a:srgbClr val="ECECEC"/>
                </a:solidFill>
                <a:effectLst/>
                <a:latin typeface="Söhne"/>
              </a:rPr>
              <a:t>the importance of cybersecurity</a:t>
            </a:r>
            <a:r>
              <a:rPr lang="en-US" b="0" i="0" dirty="0">
                <a:solidFill>
                  <a:srgbClr val="ECECEC"/>
                </a:solidFill>
                <a:effectLst/>
                <a:latin typeface="Söhne"/>
              </a:rPr>
              <a:t> cannot be overstated. Educating our customers on the risks and protections involved is essential. It helps them understand and appreciate the meticulous efforts undertaken to secure their data. The Framework serves as a guide for us to implement effective security measures, offering reassurance about the safety of their information.</a:t>
            </a:r>
          </a:p>
          <a:p>
            <a:pPr algn="l"/>
            <a:r>
              <a:rPr lang="en-US" b="0" i="0" dirty="0">
                <a:solidFill>
                  <a:srgbClr val="ECECEC"/>
                </a:solidFill>
                <a:effectLst/>
                <a:latin typeface="Söhne"/>
              </a:rPr>
              <a:t>Moreover, </a:t>
            </a:r>
            <a:r>
              <a:rPr lang="en-US" b="1" i="0" dirty="0">
                <a:solidFill>
                  <a:srgbClr val="ECECEC"/>
                </a:solidFill>
                <a:effectLst/>
                <a:latin typeface="Söhne"/>
              </a:rPr>
              <a:t>transparency and trust</a:t>
            </a:r>
            <a:r>
              <a:rPr lang="en-US" b="0" i="0" dirty="0">
                <a:solidFill>
                  <a:srgbClr val="ECECEC"/>
                </a:solidFill>
                <a:effectLst/>
                <a:latin typeface="Söhne"/>
              </a:rPr>
              <a:t> play pivotal roles in strengthening our relationships with customers. By following the Framework and being open about our cybersecurity practices, we enhance transparency. This openness makes it easier for customers to grasp how their data is protected, fostering a sense of security and trust. In sectors where sensitive data is a norm, this trust is indispensable for maintaining positive customer relationships.</a:t>
            </a:r>
          </a:p>
          <a:p>
            <a:pPr algn="l"/>
            <a:r>
              <a:rPr lang="en-US" b="0" i="0" dirty="0">
                <a:solidFill>
                  <a:srgbClr val="ECECEC"/>
                </a:solidFill>
                <a:effectLst/>
                <a:latin typeface="Söhne"/>
              </a:rPr>
              <a:t>In conclusion, educating our customers about cybersecurity and being transparent in our practices are not just strategies but foundational elements of a trusted relationship. By embracing the NIST Cybersecurity Framework, we demonstrate our commitment to safeguarding data and enhancing security, reinforcing the trust our customers place in us.</a:t>
            </a:r>
          </a:p>
          <a:p>
            <a:pPr marL="0" marR="0">
              <a:spcBef>
                <a:spcPts val="0"/>
              </a:spcBef>
              <a:spcAft>
                <a:spcPts val="0"/>
              </a:spcAft>
            </a:pPr>
            <a:endParaRPr lang="en-US" dirty="0"/>
          </a:p>
        </p:txBody>
      </p:sp>
      <p:sp>
        <p:nvSpPr>
          <p:cNvPr id="4" name="Slide Number Placeholder 3"/>
          <p:cNvSpPr>
            <a:spLocks noGrp="1"/>
          </p:cNvSpPr>
          <p:nvPr>
            <p:ph type="sldNum" sz="quarter" idx="5"/>
          </p:nvPr>
        </p:nvSpPr>
        <p:spPr/>
        <p:txBody>
          <a:bodyPr/>
          <a:lstStyle/>
          <a:p>
            <a:fld id="{F0C14E19-83A5-F848-8A3E-F9B3451DDCBF}" type="slidenum">
              <a:rPr lang="en-US" smtClean="0"/>
              <a:t>5</a:t>
            </a:fld>
            <a:endParaRPr lang="en-US"/>
          </a:p>
        </p:txBody>
      </p:sp>
    </p:spTree>
    <p:extLst>
      <p:ext uri="{BB962C8B-B14F-4D97-AF65-F5344CB8AC3E}">
        <p14:creationId xmlns:p14="http://schemas.microsoft.com/office/powerpoint/2010/main" val="17538243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5048603C-381F-3A48-85EA-74D1D59F305A}" type="datetimeFigureOut">
              <a:rPr lang="en-US" smtClean="0"/>
              <a:t>2/27/24</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D632A071-169E-5148-B59D-789D6DE09238}" type="slidenum">
              <a:rPr lang="en-US" smtClean="0"/>
              <a:t>‹#›</a:t>
            </a:fld>
            <a:endParaRPr lang="en-US"/>
          </a:p>
        </p:txBody>
      </p:sp>
    </p:spTree>
    <p:extLst>
      <p:ext uri="{BB962C8B-B14F-4D97-AF65-F5344CB8AC3E}">
        <p14:creationId xmlns:p14="http://schemas.microsoft.com/office/powerpoint/2010/main" val="5840057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5048603C-381F-3A48-85EA-74D1D59F305A}" type="datetimeFigureOut">
              <a:rPr lang="en-US" smtClean="0"/>
              <a:t>2/27/24</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D632A071-169E-5148-B59D-789D6DE09238}" type="slidenum">
              <a:rPr lang="en-US" smtClean="0"/>
              <a:t>‹#›</a:t>
            </a:fld>
            <a:endParaRPr lang="en-US"/>
          </a:p>
        </p:txBody>
      </p:sp>
    </p:spTree>
    <p:extLst>
      <p:ext uri="{BB962C8B-B14F-4D97-AF65-F5344CB8AC3E}">
        <p14:creationId xmlns:p14="http://schemas.microsoft.com/office/powerpoint/2010/main" val="11993970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5048603C-381F-3A48-85EA-74D1D59F305A}" type="datetimeFigureOut">
              <a:rPr lang="en-US" smtClean="0"/>
              <a:t>2/27/24</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D632A071-169E-5148-B59D-789D6DE09238}" type="slidenum">
              <a:rPr lang="en-US" smtClean="0"/>
              <a:t>‹#›</a:t>
            </a:fld>
            <a:endParaRPr lang="en-US"/>
          </a:p>
        </p:txBody>
      </p:sp>
    </p:spTree>
    <p:extLst>
      <p:ext uri="{BB962C8B-B14F-4D97-AF65-F5344CB8AC3E}">
        <p14:creationId xmlns:p14="http://schemas.microsoft.com/office/powerpoint/2010/main" val="251496192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empty">
    <p:spTree>
      <p:nvGrpSpPr>
        <p:cNvPr id="1" name=""/>
        <p:cNvGrpSpPr/>
        <p:nvPr/>
      </p:nvGrpSpPr>
      <p:grpSpPr>
        <a:xfrm>
          <a:off x="0" y="0"/>
          <a:ext cx="0" cy="0"/>
          <a:chOff x="0" y="0"/>
          <a:chExt cx="0" cy="0"/>
        </a:xfrm>
      </p:grpSpPr>
    </p:spTree>
    <p:extLst>
      <p:ext uri="{BB962C8B-B14F-4D97-AF65-F5344CB8AC3E}">
        <p14:creationId xmlns:p14="http://schemas.microsoft.com/office/powerpoint/2010/main" val="32688691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5048603C-381F-3A48-85EA-74D1D59F305A}" type="datetimeFigureOut">
              <a:rPr lang="en-US" smtClean="0"/>
              <a:t>2/27/24</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D632A071-169E-5148-B59D-789D6DE09238}" type="slidenum">
              <a:rPr lang="en-US" smtClean="0"/>
              <a:t>‹#›</a:t>
            </a:fld>
            <a:endParaRPr lang="en-US"/>
          </a:p>
        </p:txBody>
      </p:sp>
    </p:spTree>
    <p:extLst>
      <p:ext uri="{BB962C8B-B14F-4D97-AF65-F5344CB8AC3E}">
        <p14:creationId xmlns:p14="http://schemas.microsoft.com/office/powerpoint/2010/main" val="3167757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5048603C-381F-3A48-85EA-74D1D59F305A}" type="datetimeFigureOut">
              <a:rPr lang="en-US" smtClean="0"/>
              <a:t>2/27/24</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D632A071-169E-5148-B59D-789D6DE09238}" type="slidenum">
              <a:rPr lang="en-US" smtClean="0"/>
              <a:t>‹#›</a:t>
            </a:fld>
            <a:endParaRPr lang="en-US"/>
          </a:p>
        </p:txBody>
      </p:sp>
    </p:spTree>
    <p:extLst>
      <p:ext uri="{BB962C8B-B14F-4D97-AF65-F5344CB8AC3E}">
        <p14:creationId xmlns:p14="http://schemas.microsoft.com/office/powerpoint/2010/main" val="19196619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5048603C-381F-3A48-85EA-74D1D59F305A}" type="datetimeFigureOut">
              <a:rPr lang="en-US" smtClean="0"/>
              <a:t>2/27/24</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D632A071-169E-5148-B59D-789D6DE09238}" type="slidenum">
              <a:rPr lang="en-US" smtClean="0"/>
              <a:t>‹#›</a:t>
            </a:fld>
            <a:endParaRPr lang="en-US"/>
          </a:p>
        </p:txBody>
      </p:sp>
    </p:spTree>
    <p:extLst>
      <p:ext uri="{BB962C8B-B14F-4D97-AF65-F5344CB8AC3E}">
        <p14:creationId xmlns:p14="http://schemas.microsoft.com/office/powerpoint/2010/main" val="22302438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457200" y="6356350"/>
            <a:ext cx="2133600" cy="365125"/>
          </a:xfrm>
          <a:prstGeom prst="rect">
            <a:avLst/>
          </a:prstGeom>
        </p:spPr>
        <p:txBody>
          <a:bodyPr/>
          <a:lstStyle/>
          <a:p>
            <a:fld id="{5048603C-381F-3A48-85EA-74D1D59F305A}" type="datetimeFigureOut">
              <a:rPr lang="en-US" smtClean="0"/>
              <a:t>2/27/24</a:t>
            </a:fld>
            <a:endParaRPr lang="en-US"/>
          </a:p>
        </p:txBody>
      </p:sp>
      <p:sp>
        <p:nvSpPr>
          <p:cNvPr id="8" name="Footer Placeholder 7"/>
          <p:cNvSpPr>
            <a:spLocks noGrp="1"/>
          </p:cNvSpPr>
          <p:nvPr>
            <p:ph type="ftr" sz="quarter" idx="11"/>
          </p:nvPr>
        </p:nvSpPr>
        <p:spPr>
          <a:xfrm>
            <a:off x="3124200" y="6356350"/>
            <a:ext cx="289560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D632A071-169E-5148-B59D-789D6DE09238}" type="slidenum">
              <a:rPr lang="en-US" smtClean="0"/>
              <a:t>‹#›</a:t>
            </a:fld>
            <a:endParaRPr lang="en-US"/>
          </a:p>
        </p:txBody>
      </p:sp>
    </p:spTree>
    <p:extLst>
      <p:ext uri="{BB962C8B-B14F-4D97-AF65-F5344CB8AC3E}">
        <p14:creationId xmlns:p14="http://schemas.microsoft.com/office/powerpoint/2010/main" val="36881368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a:xfrm>
            <a:off x="457200" y="6356350"/>
            <a:ext cx="2133600" cy="365125"/>
          </a:xfrm>
          <a:prstGeom prst="rect">
            <a:avLst/>
          </a:prstGeom>
        </p:spPr>
        <p:txBody>
          <a:bodyPr/>
          <a:lstStyle/>
          <a:p>
            <a:fld id="{5048603C-381F-3A48-85EA-74D1D59F305A}" type="datetimeFigureOut">
              <a:rPr lang="en-US" smtClean="0"/>
              <a:t>2/27/24</a:t>
            </a:fld>
            <a:endParaRPr lang="en-US"/>
          </a:p>
        </p:txBody>
      </p:sp>
      <p:sp>
        <p:nvSpPr>
          <p:cNvPr id="4" name="Footer Placeholder 3"/>
          <p:cNvSpPr>
            <a:spLocks noGrp="1"/>
          </p:cNvSpPr>
          <p:nvPr>
            <p:ph type="ftr" sz="quarter" idx="11"/>
          </p:nvPr>
        </p:nvSpPr>
        <p:spPr>
          <a:xfrm>
            <a:off x="3124200" y="6356350"/>
            <a:ext cx="289560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D632A071-169E-5148-B59D-789D6DE09238}" type="slidenum">
              <a:rPr lang="en-US" smtClean="0"/>
              <a:t>‹#›</a:t>
            </a:fld>
            <a:endParaRPr lang="en-US"/>
          </a:p>
        </p:txBody>
      </p:sp>
    </p:spTree>
    <p:extLst>
      <p:ext uri="{BB962C8B-B14F-4D97-AF65-F5344CB8AC3E}">
        <p14:creationId xmlns:p14="http://schemas.microsoft.com/office/powerpoint/2010/main" val="19013914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p>
            <a:fld id="{5048603C-381F-3A48-85EA-74D1D59F305A}" type="datetimeFigureOut">
              <a:rPr lang="en-US" smtClean="0"/>
              <a:t>2/27/24</a:t>
            </a:fld>
            <a:endParaRPr lang="en-US"/>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D632A071-169E-5148-B59D-789D6DE09238}" type="slidenum">
              <a:rPr lang="en-US" smtClean="0"/>
              <a:t>‹#›</a:t>
            </a:fld>
            <a:endParaRPr lang="en-US"/>
          </a:p>
        </p:txBody>
      </p:sp>
    </p:spTree>
    <p:extLst>
      <p:ext uri="{BB962C8B-B14F-4D97-AF65-F5344CB8AC3E}">
        <p14:creationId xmlns:p14="http://schemas.microsoft.com/office/powerpoint/2010/main" val="4402607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5048603C-381F-3A48-85EA-74D1D59F305A}" type="datetimeFigureOut">
              <a:rPr lang="en-US" smtClean="0"/>
              <a:t>2/27/24</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D632A071-169E-5148-B59D-789D6DE09238}" type="slidenum">
              <a:rPr lang="en-US" smtClean="0"/>
              <a:t>‹#›</a:t>
            </a:fld>
            <a:endParaRPr lang="en-US"/>
          </a:p>
        </p:txBody>
      </p:sp>
    </p:spTree>
    <p:extLst>
      <p:ext uri="{BB962C8B-B14F-4D97-AF65-F5344CB8AC3E}">
        <p14:creationId xmlns:p14="http://schemas.microsoft.com/office/powerpoint/2010/main" val="39451863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5048603C-381F-3A48-85EA-74D1D59F305A}" type="datetimeFigureOut">
              <a:rPr lang="en-US" smtClean="0"/>
              <a:t>2/27/24</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D632A071-169E-5148-B59D-789D6DE09238}" type="slidenum">
              <a:rPr lang="en-US" smtClean="0"/>
              <a:t>‹#›</a:t>
            </a:fld>
            <a:endParaRPr lang="en-US"/>
          </a:p>
        </p:txBody>
      </p:sp>
    </p:spTree>
    <p:extLst>
      <p:ext uri="{BB962C8B-B14F-4D97-AF65-F5344CB8AC3E}">
        <p14:creationId xmlns:p14="http://schemas.microsoft.com/office/powerpoint/2010/main" val="26748994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4"/>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632A071-169E-5148-B59D-789D6DE09238}" type="slidenum">
              <a:rPr lang="en-US" smtClean="0"/>
              <a:pPr/>
              <a:t>‹#›</a:t>
            </a:fld>
            <a:endParaRPr lang="en-US" dirty="0"/>
          </a:p>
        </p:txBody>
      </p:sp>
    </p:spTree>
    <p:extLst>
      <p:ext uri="{BB962C8B-B14F-4D97-AF65-F5344CB8AC3E}">
        <p14:creationId xmlns:p14="http://schemas.microsoft.com/office/powerpoint/2010/main" val="2455666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2" r:id="rId12"/>
  </p:sldLayoutIdLst>
  <p:txStyles>
    <p:titleStyle>
      <a:lvl1pPr algn="ctr" defTabSz="457200" rtl="0" eaLnBrk="1" latinLnBrk="0" hangingPunct="1">
        <a:spcBef>
          <a:spcPct val="0"/>
        </a:spcBef>
        <a:buNone/>
        <a:defRPr sz="4400" kern="1200">
          <a:solidFill>
            <a:schemeClr val="tx1"/>
          </a:solidFill>
          <a:latin typeface="Helvetica"/>
          <a:ea typeface="+mj-ea"/>
          <a:cs typeface="Helvetica"/>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Helvetica"/>
          <a:ea typeface="+mn-ea"/>
          <a:cs typeface="Helvetica"/>
        </a:defRPr>
      </a:lvl1pPr>
      <a:lvl2pPr marL="742950" indent="-285750" algn="l" defTabSz="457200" rtl="0" eaLnBrk="1" latinLnBrk="0" hangingPunct="1">
        <a:spcBef>
          <a:spcPct val="20000"/>
        </a:spcBef>
        <a:buFont typeface="Wingdings" charset="2"/>
        <a:buChar char="§"/>
        <a:defRPr sz="2800" kern="1200">
          <a:solidFill>
            <a:schemeClr val="tx1"/>
          </a:solidFill>
          <a:latin typeface="Helvetica"/>
          <a:ea typeface="+mn-ea"/>
          <a:cs typeface="Helvetica"/>
        </a:defRPr>
      </a:lvl2pPr>
      <a:lvl3pPr marL="1143000" indent="-228600" algn="l" defTabSz="457200" rtl="0" eaLnBrk="1" latinLnBrk="0" hangingPunct="1">
        <a:spcBef>
          <a:spcPct val="20000"/>
        </a:spcBef>
        <a:buFont typeface="Arial"/>
        <a:buChar char="•"/>
        <a:defRPr sz="2400" kern="1200">
          <a:solidFill>
            <a:schemeClr val="tx1"/>
          </a:solidFill>
          <a:latin typeface="Helvetica"/>
          <a:ea typeface="+mn-ea"/>
          <a:cs typeface="Helvetica"/>
        </a:defRPr>
      </a:lvl3pPr>
      <a:lvl4pPr marL="1600200" indent="-228600" algn="l" defTabSz="457200" rtl="0" eaLnBrk="1" latinLnBrk="0" hangingPunct="1">
        <a:spcBef>
          <a:spcPct val="20000"/>
        </a:spcBef>
        <a:buFont typeface="Wingdings" charset="2"/>
        <a:buChar char="§"/>
        <a:defRPr sz="2000" kern="1200">
          <a:solidFill>
            <a:schemeClr val="tx1"/>
          </a:solidFill>
          <a:latin typeface="Helvetica"/>
          <a:ea typeface="+mn-ea"/>
          <a:cs typeface="Helvetica"/>
        </a:defRPr>
      </a:lvl4pPr>
      <a:lvl5pPr marL="2057400" indent="-228600" algn="l" defTabSz="457200" rtl="0" eaLnBrk="1" latinLnBrk="0" hangingPunct="1">
        <a:spcBef>
          <a:spcPct val="20000"/>
        </a:spcBef>
        <a:buFont typeface="Arial"/>
        <a:buChar char="•"/>
        <a:defRPr sz="2000" kern="1200">
          <a:solidFill>
            <a:schemeClr val="tx1"/>
          </a:solidFill>
          <a:latin typeface="Helvetica"/>
          <a:ea typeface="+mn-ea"/>
          <a:cs typeface="Helvetic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4.png"/><Relationship Id="rId4"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8" Type="http://schemas.openxmlformats.org/officeDocument/2006/relationships/image" Target="../media/image8.jpeg"/><Relationship Id="rId3" Type="http://schemas.openxmlformats.org/officeDocument/2006/relationships/slideLayout" Target="../slideLayouts/slideLayout12.xml"/><Relationship Id="rId7" Type="http://schemas.openxmlformats.org/officeDocument/2006/relationships/image" Target="../media/image7.jpe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notesSlide" Target="../notesSlides/notesSlide2.xml"/><Relationship Id="rId9"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4.png"/><Relationship Id="rId5" Type="http://schemas.openxmlformats.org/officeDocument/2006/relationships/image" Target="../media/image9.jpe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hyperlink" Target="https://securityscorecard.com/blog/nist-cybersecurity-framework-to-assess-vendor-security/" TargetMode="External"/><Relationship Id="rId2" Type="http://schemas.openxmlformats.org/officeDocument/2006/relationships/hyperlink" Target="https://csrc.nist.gov/Projects/Cybersecurity-Framework/Filters" TargetMode="External"/><Relationship Id="rId1" Type="http://schemas.openxmlformats.org/officeDocument/2006/relationships/slideLayout" Target="../slideLayouts/slideLayout12.xml"/><Relationship Id="rId6" Type="http://schemas.openxmlformats.org/officeDocument/2006/relationships/image" Target="../media/image5.png"/><Relationship Id="rId5" Type="http://schemas.openxmlformats.org/officeDocument/2006/relationships/hyperlink" Target="https://reciprocity.com/resource-center/complete-guide-to-nist-cybersecurity-framework-800-53-800-171/" TargetMode="External"/><Relationship Id="rId4" Type="http://schemas.openxmlformats.org/officeDocument/2006/relationships/hyperlink" Target="https://www.nist.gov/itl/smallbusinesscyber/nist-cybersecurity-framework-0"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pic>
        <p:nvPicPr>
          <p:cNvPr id="5" name="Picture 4" descr="2C_UC_Wordmark_SPOT.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60086" y="1202058"/>
            <a:ext cx="2597883" cy="1164516"/>
          </a:xfrm>
          <a:prstGeom prst="rect">
            <a:avLst/>
          </a:prstGeom>
        </p:spPr>
      </p:pic>
      <p:sp>
        <p:nvSpPr>
          <p:cNvPr id="6" name="TextBox 5"/>
          <p:cNvSpPr txBox="1"/>
          <p:nvPr/>
        </p:nvSpPr>
        <p:spPr>
          <a:xfrm>
            <a:off x="2594918" y="6235683"/>
            <a:ext cx="6401463" cy="584775"/>
          </a:xfrm>
          <a:prstGeom prst="rect">
            <a:avLst/>
          </a:prstGeom>
          <a:noFill/>
        </p:spPr>
        <p:txBody>
          <a:bodyPr wrap="square" rtlCol="0">
            <a:spAutoFit/>
          </a:bodyPr>
          <a:lstStyle/>
          <a:p>
            <a:pPr algn="r"/>
            <a:r>
              <a:rPr lang="en-US" sz="3200" dirty="0">
                <a:solidFill>
                  <a:schemeClr val="bg1"/>
                </a:solidFill>
                <a:latin typeface="Helvetica"/>
                <a:cs typeface="Helvetica"/>
              </a:rPr>
              <a:t>Osamudiamen Eweka</a:t>
            </a:r>
          </a:p>
        </p:txBody>
      </p:sp>
    </p:spTree>
    <p:extLst>
      <p:ext uri="{BB962C8B-B14F-4D97-AF65-F5344CB8AC3E}">
        <p14:creationId xmlns:p14="http://schemas.microsoft.com/office/powerpoint/2010/main" val="28997803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header"/>
          <p:cNvSpPr>
            <a:spLocks noGrp="1"/>
          </p:cNvSpPr>
          <p:nvPr>
            <p:ph type="title"/>
          </p:nvPr>
        </p:nvSpPr>
        <p:spPr>
          <a:xfrm>
            <a:off x="519123" y="-117421"/>
            <a:ext cx="6153526" cy="4494030"/>
          </a:xfrm>
          <a:prstGeom prst="rect">
            <a:avLst/>
          </a:prstGeom>
        </p:spPr>
        <p:txBody>
          <a:bodyPr vert="horz" lIns="68580" tIns="34290" rIns="68580" bIns="34290" rtlCol="0" anchor="b" anchorCtr="0">
            <a:normAutofit/>
          </a:bodyPr>
          <a:lstStyle>
            <a:lvl1pPr algn="l">
              <a:defRPr sz="4800" b="1">
                <a:solidFill>
                  <a:schemeClr val="bg1"/>
                </a:solidFill>
                <a:latin typeface="Poppins SemiBold" panose="02000000000000000000" charset="0"/>
                <a:cs typeface="Poppins SemiBold" panose="02000000000000000000" charset="0"/>
              </a:defRPr>
            </a:lvl1pPr>
          </a:lstStyle>
          <a:p>
            <a:r>
              <a:rPr lang="en-US" sz="2775" dirty="0">
                <a:solidFill>
                  <a:schemeClr val="tx1"/>
                </a:solidFill>
                <a:latin typeface="+mj-lt"/>
                <a:cs typeface="+mj-cs"/>
              </a:rPr>
              <a:t>NIST Cybersecurity Framework: Application for Vendors, Subcontractors, and Customers</a:t>
            </a:r>
            <a:br>
              <a:rPr lang="en-US" sz="2775" dirty="0">
                <a:solidFill>
                  <a:schemeClr val="tx1"/>
                </a:solidFill>
                <a:latin typeface="+mj-lt"/>
                <a:cs typeface="+mj-cs"/>
              </a:rPr>
            </a:br>
            <a:r>
              <a:rPr lang="en-US" sz="1200" dirty="0">
                <a:solidFill>
                  <a:schemeClr val="tx1"/>
                </a:solidFill>
                <a:latin typeface="+mj-lt"/>
              </a:rPr>
              <a:t>Enhancing Cybersecurity Across the Supply Chain</a:t>
            </a:r>
            <a:r>
              <a:rPr lang="en-US" sz="900" dirty="0">
                <a:solidFill>
                  <a:schemeClr val="tx1"/>
                </a:solidFill>
                <a:latin typeface="+mj-lt"/>
              </a:rPr>
              <a:t> </a:t>
            </a:r>
            <a:endParaRPr lang="en-US" sz="2775" dirty="0">
              <a:solidFill>
                <a:schemeClr val="tx1"/>
              </a:solidFill>
              <a:latin typeface="+mj-lt"/>
              <a:cs typeface="+mj-cs"/>
            </a:endParaRPr>
          </a:p>
        </p:txBody>
      </p:sp>
      <p:pic>
        <p:nvPicPr>
          <p:cNvPr id="53" name="Audio 52">
            <a:extLst>
              <a:ext uri="{FF2B5EF4-FFF2-40B4-BE49-F238E27FC236}">
                <a16:creationId xmlns:a16="http://schemas.microsoft.com/office/drawing/2014/main" id="{671468C9-270F-B631-E7D4-A73B463CADD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72475" y="5229225"/>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7531"/>
    </mc:Choice>
    <mc:Fallback xmlns="">
      <p:transition spd="slow" advTm="175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3"/>
                                        </p:tgtEl>
                                      </p:cBhvr>
                                    </p:cmd>
                                  </p:childTnLst>
                                </p:cTn>
                              </p:par>
                              <p:par>
                                <p:cTn id="7" presetID="10" presetClass="entr" presetSubtype="0" fill="hold" grpId="0" nodeType="withEffect">
                                  <p:stCondLst>
                                    <p:cond delay="1000"/>
                                  </p:stCondLst>
                                  <p:iterate type="lt">
                                    <p:tmPct val="10000"/>
                                  </p:iterate>
                                  <p:childTnLst>
                                    <p:set>
                                      <p:cBhvr>
                                        <p:cTn id="8" dur="1" fill="hold">
                                          <p:stCondLst>
                                            <p:cond delay="0"/>
                                          </p:stCondLst>
                                        </p:cTn>
                                        <p:tgtEl>
                                          <p:spTgt spid="4"/>
                                        </p:tgtEl>
                                        <p:attrNameLst>
                                          <p:attrName>style.visibility</p:attrName>
                                        </p:attrNameLst>
                                      </p:cBhvr>
                                      <p:to>
                                        <p:strVal val="visible"/>
                                      </p:to>
                                    </p:set>
                                    <p:animEffect transition="in" filter="fade">
                                      <p:cBhvr>
                                        <p:cTn id="9" dur="4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53"/>
                </p:tgtEl>
              </p:cMediaNode>
            </p:audio>
          </p:childTnLst>
        </p:cTn>
      </p:par>
    </p:tnLst>
    <p:bldLst>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header"/>
          <p:cNvSpPr>
            <a:spLocks noGrp="1"/>
          </p:cNvSpPr>
          <p:nvPr>
            <p:ph type="title"/>
          </p:nvPr>
        </p:nvSpPr>
        <p:spPr>
          <a:xfrm>
            <a:off x="544781" y="821961"/>
            <a:ext cx="3212312" cy="1090538"/>
          </a:xfrm>
          <a:prstGeom prst="rect">
            <a:avLst/>
          </a:prstGeom>
        </p:spPr>
        <p:txBody>
          <a:bodyPr vert="horz" lIns="68580" tIns="34290" rIns="68580" bIns="34290" rtlCol="0" anchor="ctr" anchorCtr="0">
            <a:normAutofit fontScale="90000"/>
          </a:bodyPr>
          <a:lstStyle>
            <a:lvl1pPr algn="l">
              <a:defRPr sz="3400" b="1">
                <a:solidFill>
                  <a:schemeClr val="bg1"/>
                </a:solidFill>
                <a:latin typeface="Poppins SemiBold" panose="02000000000000000000" charset="0"/>
                <a:cs typeface="Poppins SemiBold" panose="02000000000000000000" charset="0"/>
              </a:defRPr>
            </a:lvl1pPr>
          </a:lstStyle>
          <a:p>
            <a:r>
              <a:rPr lang="en-US" kern="1200" dirty="0">
                <a:solidFill>
                  <a:schemeClr val="tx2"/>
                </a:solidFill>
                <a:latin typeface="+mj-lt"/>
                <a:ea typeface="+mj-ea"/>
                <a:cs typeface="+mj-cs"/>
              </a:rPr>
              <a:t>Applying the Framework - Vendors</a:t>
            </a:r>
          </a:p>
        </p:txBody>
      </p:sp>
      <p:sp>
        <p:nvSpPr>
          <p:cNvPr id="11" name="body1"/>
          <p:cNvSpPr>
            <a:spLocks noGrp="1"/>
          </p:cNvSpPr>
          <p:nvPr>
            <p:ph sz="quarter" idx="10"/>
          </p:nvPr>
        </p:nvSpPr>
        <p:spPr>
          <a:xfrm>
            <a:off x="603504" y="2550005"/>
            <a:ext cx="3392444" cy="2852974"/>
          </a:xfrm>
          <a:prstGeom prst="rect">
            <a:avLst/>
          </a:prstGeom>
        </p:spPr>
        <p:txBody>
          <a:bodyPr vert="horz" lIns="68580" tIns="34290" rIns="68580" bIns="34290" rtlCol="0" anchor="ctr">
            <a:normAutofit fontScale="92500"/>
          </a:bodyPr>
          <a:lstStyle>
            <a:lvl1pPr marL="0" indent="0" algn="l" eaLnBrk="1" fontAlgn="auto" latinLnBrk="0" hangingPunct="1">
              <a:lnSpc>
                <a:spcPct val="135000"/>
              </a:lnSpc>
              <a:spcBef>
                <a:spcPts val="0"/>
              </a:spcBef>
              <a:spcAft>
                <a:spcPts val="400"/>
              </a:spcAft>
              <a:buSzPct val="80000"/>
              <a:buNone/>
              <a:defRPr sz="1800" b="1">
                <a:solidFill>
                  <a:schemeClr val="bg1"/>
                </a:solidFill>
                <a:latin typeface="Poppins Regular" panose="02000000000000000000" charset="0"/>
                <a:cs typeface="Poppins Regular" panose="02000000000000000000" charset="0"/>
              </a:defRPr>
            </a:lvl1pPr>
            <a:lvl2pPr marL="0" indent="-179705" algn="just" eaLnBrk="1" fontAlgn="auto" latinLnBrk="0" hangingPunct="1">
              <a:lnSpc>
                <a:spcPct val="135000"/>
              </a:lnSpc>
              <a:spcBef>
                <a:spcPts val="0"/>
              </a:spcBef>
              <a:spcAft>
                <a:spcPts val="0"/>
              </a:spcAft>
              <a:buSzPct val="80000"/>
              <a:defRPr sz="1600">
                <a:latin typeface="Poppins Regular" panose="02000000000000000000" charset="0"/>
                <a:cs typeface="Poppins Regular" panose="02000000000000000000" charset="0"/>
              </a:defRPr>
            </a:lvl2pPr>
            <a:lvl3pPr marL="0" indent="0" eaLnBrk="1" fontAlgn="auto" latinLnBrk="0" hangingPunct="1">
              <a:lnSpc>
                <a:spcPct val="135000"/>
              </a:lnSpc>
              <a:spcBef>
                <a:spcPts val="0"/>
              </a:spcBef>
              <a:spcAft>
                <a:spcPts val="0"/>
              </a:spcAft>
              <a:buSzPct val="80000"/>
              <a:buNone/>
              <a:defRPr sz="1600">
                <a:latin typeface="Poppins Regular" panose="02000000000000000000" charset="0"/>
                <a:cs typeface="Poppins Regular" panose="02000000000000000000" charset="0"/>
              </a:defRPr>
            </a:lvl3pPr>
            <a:lvl4pPr marL="0" indent="-179705" eaLnBrk="1" fontAlgn="auto" latinLnBrk="0" hangingPunct="1">
              <a:lnSpc>
                <a:spcPct val="135000"/>
              </a:lnSpc>
              <a:spcBef>
                <a:spcPts val="0"/>
              </a:spcBef>
              <a:spcAft>
                <a:spcPts val="0"/>
              </a:spcAft>
              <a:buSzPct val="80000"/>
              <a:defRPr sz="1600">
                <a:latin typeface="Poppins Regular" panose="02000000000000000000" charset="0"/>
                <a:cs typeface="Poppins Regular" panose="02000000000000000000" charset="0"/>
              </a:defRPr>
            </a:lvl4pPr>
            <a:lvl5pPr marL="0" indent="0" algn="l" eaLnBrk="1" fontAlgn="auto" latinLnBrk="0" hangingPunct="1">
              <a:lnSpc>
                <a:spcPct val="135000"/>
              </a:lnSpc>
              <a:spcBef>
                <a:spcPts val="0"/>
              </a:spcBef>
              <a:spcAft>
                <a:spcPts val="400"/>
              </a:spcAft>
              <a:buSzPct val="80000"/>
              <a:buNone/>
              <a:defRPr sz="1400">
                <a:solidFill>
                  <a:schemeClr val="bg1"/>
                </a:solidFill>
                <a:latin typeface="Poppins Regular" panose="02000000000000000000" charset="0"/>
                <a:cs typeface="Poppins Regular" panose="02000000000000000000" charset="0"/>
              </a:defRPr>
            </a:lvl5pPr>
            <a:lvl6pPr algn="l">
              <a:defRPr/>
            </a:lvl6pPr>
          </a:lstStyle>
          <a:p>
            <a:pPr lvl="0">
              <a:lnSpc>
                <a:spcPct val="120000"/>
              </a:lnSpc>
            </a:pPr>
            <a:r>
              <a:rPr lang="en-US" sz="1500" dirty="0">
                <a:solidFill>
                  <a:schemeClr val="tx2"/>
                </a:solidFill>
                <a:latin typeface="+mn-lt"/>
                <a:cs typeface="+mn-cs"/>
              </a:rPr>
              <a:t>Customizing the NIST Cybersecurity Framework for Enhanced Vendor Security</a:t>
            </a:r>
          </a:p>
          <a:p>
            <a:pPr lvl="0">
              <a:lnSpc>
                <a:spcPct val="120000"/>
              </a:lnSpc>
            </a:pPr>
            <a:r>
              <a:rPr lang="en-US" sz="1500" b="0" dirty="0">
                <a:solidFill>
                  <a:schemeClr val="tx2"/>
                </a:solidFill>
                <a:latin typeface="+mn-lt"/>
                <a:cs typeface="+mn-cs"/>
              </a:rPr>
              <a:t>They can adjust the Framework based on industry-specific risks, operational scale, and regulatory requirements, ensuring a fit-for-purpose approach to cybersecurity.</a:t>
            </a:r>
          </a:p>
          <a:p>
            <a:pPr>
              <a:lnSpc>
                <a:spcPct val="120000"/>
              </a:lnSpc>
              <a:spcAft>
                <a:spcPts val="0"/>
              </a:spcAft>
              <a:buSzPts val="1000"/>
              <a:tabLst>
                <a:tab pos="342900" algn="l"/>
              </a:tabLst>
            </a:pPr>
            <a:r>
              <a:rPr lang="en-US" sz="1500" dirty="0">
                <a:solidFill>
                  <a:schemeClr val="tx2"/>
                </a:solidFill>
                <a:latin typeface="+mn-lt"/>
                <a:cs typeface="+mn-cs"/>
              </a:rPr>
              <a:t>Examples </a:t>
            </a:r>
          </a:p>
          <a:p>
            <a:pPr indent="-171450">
              <a:lnSpc>
                <a:spcPct val="120000"/>
              </a:lnSpc>
              <a:spcAft>
                <a:spcPts val="0"/>
              </a:spcAft>
              <a:buFont typeface="Arial" panose="020B0604020202020204" pitchFamily="34" charset="0"/>
              <a:buChar char="•"/>
            </a:pPr>
            <a:r>
              <a:rPr lang="en-US" sz="1500" b="0" dirty="0">
                <a:solidFill>
                  <a:schemeClr val="tx2"/>
                </a:solidFill>
                <a:latin typeface="+mn-lt"/>
                <a:cs typeface="+mn-cs"/>
              </a:rPr>
              <a:t>Financial Services Vendor</a:t>
            </a:r>
          </a:p>
          <a:p>
            <a:pPr indent="-171450">
              <a:lnSpc>
                <a:spcPct val="120000"/>
              </a:lnSpc>
              <a:spcAft>
                <a:spcPts val="0"/>
              </a:spcAft>
              <a:buFont typeface="Arial" panose="020B0604020202020204" pitchFamily="34" charset="0"/>
              <a:buChar char="•"/>
            </a:pPr>
            <a:r>
              <a:rPr lang="en-US" sz="1500" b="0" dirty="0">
                <a:solidFill>
                  <a:schemeClr val="tx2"/>
                </a:solidFill>
                <a:latin typeface="+mn-lt"/>
                <a:cs typeface="+mn-cs"/>
              </a:rPr>
              <a:t>Healthcare IT Vendor: </a:t>
            </a:r>
          </a:p>
          <a:p>
            <a:pPr indent="-171450">
              <a:lnSpc>
                <a:spcPct val="120000"/>
              </a:lnSpc>
              <a:spcAft>
                <a:spcPts val="0"/>
              </a:spcAft>
              <a:buFont typeface="Arial" panose="020B0604020202020204" pitchFamily="34" charset="0"/>
              <a:buChar char="•"/>
            </a:pPr>
            <a:r>
              <a:rPr lang="en-US" sz="1500" b="0" dirty="0">
                <a:solidFill>
                  <a:schemeClr val="tx2"/>
                </a:solidFill>
                <a:latin typeface="+mn-lt"/>
                <a:cs typeface="+mn-cs"/>
              </a:rPr>
              <a:t>Manufacturing Supplier</a:t>
            </a:r>
          </a:p>
          <a:p>
            <a:pPr indent="-171450">
              <a:lnSpc>
                <a:spcPct val="90000"/>
              </a:lnSpc>
              <a:spcAft>
                <a:spcPts val="0"/>
              </a:spcAft>
              <a:buSzPts val="1000"/>
              <a:buFont typeface="Arial" panose="020B0604020202020204" pitchFamily="34" charset="0"/>
              <a:buChar char="•"/>
              <a:tabLst>
                <a:tab pos="342900" algn="l"/>
              </a:tabLst>
            </a:pPr>
            <a:endParaRPr lang="en-US" sz="1500" dirty="0">
              <a:solidFill>
                <a:schemeClr val="tx2"/>
              </a:solidFill>
              <a:latin typeface="+mn-lt"/>
              <a:cs typeface="+mn-cs"/>
            </a:endParaRPr>
          </a:p>
          <a:p>
            <a:pPr indent="-171450">
              <a:lnSpc>
                <a:spcPct val="90000"/>
              </a:lnSpc>
              <a:spcAft>
                <a:spcPts val="0"/>
              </a:spcAft>
              <a:buSzPts val="1000"/>
              <a:buFont typeface="Arial" panose="020B0604020202020204" pitchFamily="34" charset="0"/>
              <a:buChar char="•"/>
              <a:tabLst>
                <a:tab pos="342900" algn="l"/>
              </a:tabLst>
            </a:pPr>
            <a:endParaRPr lang="en-US" sz="1500" dirty="0">
              <a:solidFill>
                <a:schemeClr val="tx2"/>
              </a:solidFill>
              <a:latin typeface="+mn-lt"/>
              <a:cs typeface="+mn-cs"/>
            </a:endParaRPr>
          </a:p>
        </p:txBody>
      </p:sp>
      <p:pic>
        <p:nvPicPr>
          <p:cNvPr id="2" name="background"/>
          <p:cNvPicPr>
            <a:picLocks noChangeAspect="1"/>
          </p:cNvPicPr>
          <p:nvPr/>
        </p:nvPicPr>
        <p:blipFill rotWithShape="1">
          <a:blip r:embed="rId5">
            <a:alphaModFix/>
          </a:blip>
          <a:srcRect l="25356" r="18287" b="-8"/>
          <a:stretch/>
        </p:blipFill>
        <p:spPr>
          <a:xfrm>
            <a:off x="4118350" y="1072147"/>
            <a:ext cx="1706808" cy="1706808"/>
          </a:xfrm>
          <a:custGeom>
            <a:avLst/>
            <a:gdLst/>
            <a:ahLst/>
            <a:cxnLst/>
            <a:rect l="l" t="t" r="r" b="b"/>
            <a:pathLst>
              <a:path w="6057610" h="6057610">
                <a:moveTo>
                  <a:pt x="3028805" y="0"/>
                </a:moveTo>
                <a:cubicBezTo>
                  <a:pt x="4701568" y="0"/>
                  <a:pt x="6057610" y="1356042"/>
                  <a:pt x="6057610" y="3028805"/>
                </a:cubicBezTo>
                <a:cubicBezTo>
                  <a:pt x="6057610" y="4701568"/>
                  <a:pt x="4701568" y="6057610"/>
                  <a:pt x="3028805" y="6057610"/>
                </a:cubicBezTo>
                <a:cubicBezTo>
                  <a:pt x="1356042" y="6057610"/>
                  <a:pt x="0" y="4701568"/>
                  <a:pt x="0" y="3028805"/>
                </a:cubicBezTo>
                <a:cubicBezTo>
                  <a:pt x="0" y="1356042"/>
                  <a:pt x="1356042" y="0"/>
                  <a:pt x="3028805" y="0"/>
                </a:cubicBezTo>
                <a:close/>
              </a:path>
            </a:pathLst>
          </a:custGeom>
          <a:effectLst>
            <a:softEdge rad="0"/>
          </a:effectLst>
        </p:spPr>
      </p:pic>
      <p:pic>
        <p:nvPicPr>
          <p:cNvPr id="4" name="list-item-img2"/>
          <p:cNvPicPr>
            <a:picLocks noChangeAspect="1"/>
          </p:cNvPicPr>
          <p:nvPr/>
        </p:nvPicPr>
        <p:blipFill rotWithShape="1">
          <a:blip r:embed="rId6">
            <a:alphaModFix/>
          </a:blip>
          <a:srcRect l="1435" r="21367" b="-2"/>
          <a:stretch/>
        </p:blipFill>
        <p:spPr>
          <a:xfrm>
            <a:off x="4300673" y="2752668"/>
            <a:ext cx="2534787" cy="2487290"/>
          </a:xfrm>
          <a:custGeom>
            <a:avLst/>
            <a:gdLst/>
            <a:ahLst/>
            <a:cxnLst/>
            <a:rect l="l" t="t" r="r" b="b"/>
            <a:pathLst>
              <a:path w="6057610" h="6057610">
                <a:moveTo>
                  <a:pt x="3028805" y="0"/>
                </a:moveTo>
                <a:cubicBezTo>
                  <a:pt x="4701568" y="0"/>
                  <a:pt x="6057610" y="1356042"/>
                  <a:pt x="6057610" y="3028805"/>
                </a:cubicBezTo>
                <a:cubicBezTo>
                  <a:pt x="6057610" y="4701568"/>
                  <a:pt x="4701568" y="6057610"/>
                  <a:pt x="3028805" y="6057610"/>
                </a:cubicBezTo>
                <a:cubicBezTo>
                  <a:pt x="1356042" y="6057610"/>
                  <a:pt x="0" y="4701568"/>
                  <a:pt x="0" y="3028805"/>
                </a:cubicBezTo>
                <a:cubicBezTo>
                  <a:pt x="0" y="1356042"/>
                  <a:pt x="1356042" y="0"/>
                  <a:pt x="3028805" y="0"/>
                </a:cubicBezTo>
                <a:close/>
              </a:path>
            </a:pathLst>
          </a:custGeom>
          <a:effectLst>
            <a:softEdge rad="0"/>
          </a:effectLst>
        </p:spPr>
      </p:pic>
      <p:pic>
        <p:nvPicPr>
          <p:cNvPr id="3" name="list-item-img1"/>
          <p:cNvPicPr>
            <a:picLocks noChangeAspect="1"/>
          </p:cNvPicPr>
          <p:nvPr/>
        </p:nvPicPr>
        <p:blipFill rotWithShape="1">
          <a:blip r:embed="rId7">
            <a:alphaModFix/>
          </a:blip>
          <a:srcRect l="10685" r="14885" b="-2"/>
          <a:stretch/>
        </p:blipFill>
        <p:spPr>
          <a:xfrm>
            <a:off x="6007481" y="0"/>
            <a:ext cx="3158423" cy="2832579"/>
          </a:xfrm>
          <a:custGeom>
            <a:avLst/>
            <a:gdLst/>
            <a:ahLst/>
            <a:cxnLst/>
            <a:rect l="l" t="t" r="r" b="b"/>
            <a:pathLst>
              <a:path w="4405154" h="3776782">
                <a:moveTo>
                  <a:pt x="279221" y="0"/>
                </a:moveTo>
                <a:lnTo>
                  <a:pt x="4405154" y="0"/>
                </a:lnTo>
                <a:lnTo>
                  <a:pt x="4405154" y="3055054"/>
                </a:lnTo>
                <a:lnTo>
                  <a:pt x="4266200" y="3181344"/>
                </a:lnTo>
                <a:cubicBezTo>
                  <a:pt x="3815461" y="3553326"/>
                  <a:pt x="3237603" y="3776782"/>
                  <a:pt x="2607554" y="3776782"/>
                </a:cubicBezTo>
                <a:cubicBezTo>
                  <a:pt x="1167442" y="3776782"/>
                  <a:pt x="0" y="2609341"/>
                  <a:pt x="0" y="1169228"/>
                </a:cubicBezTo>
                <a:cubicBezTo>
                  <a:pt x="0" y="809200"/>
                  <a:pt x="72965" y="466214"/>
                  <a:pt x="204915" y="154250"/>
                </a:cubicBezTo>
                <a:close/>
              </a:path>
            </a:pathLst>
          </a:custGeom>
          <a:effectLst>
            <a:softEdge rad="0"/>
          </a:effectLst>
        </p:spPr>
      </p:pic>
      <p:pic>
        <p:nvPicPr>
          <p:cNvPr id="5" name="list-item-img3"/>
          <p:cNvPicPr>
            <a:picLocks noChangeAspect="1"/>
          </p:cNvPicPr>
          <p:nvPr/>
        </p:nvPicPr>
        <p:blipFill rotWithShape="1">
          <a:blip r:embed="rId8">
            <a:alphaModFix/>
          </a:blip>
          <a:srcRect r="12205"/>
          <a:stretch/>
        </p:blipFill>
        <p:spPr>
          <a:xfrm>
            <a:off x="6553858" y="3905273"/>
            <a:ext cx="2590142" cy="2212654"/>
          </a:xfrm>
          <a:custGeom>
            <a:avLst/>
            <a:gdLst/>
            <a:ahLst/>
            <a:cxnLst/>
            <a:rect l="l" t="t" r="r" b="b"/>
            <a:pathLst>
              <a:path w="3453522" h="2950205">
                <a:moveTo>
                  <a:pt x="1901420" y="0"/>
                </a:moveTo>
                <a:cubicBezTo>
                  <a:pt x="2492116" y="0"/>
                  <a:pt x="3019900" y="269355"/>
                  <a:pt x="3368648" y="691940"/>
                </a:cubicBezTo>
                <a:lnTo>
                  <a:pt x="3453522" y="805440"/>
                </a:lnTo>
                <a:lnTo>
                  <a:pt x="3453522" y="2950205"/>
                </a:lnTo>
                <a:lnTo>
                  <a:pt x="316036" y="2950205"/>
                </a:lnTo>
                <a:lnTo>
                  <a:pt x="229491" y="2807749"/>
                </a:lnTo>
                <a:cubicBezTo>
                  <a:pt x="83134" y="2538330"/>
                  <a:pt x="0" y="2229583"/>
                  <a:pt x="0" y="1901419"/>
                </a:cubicBezTo>
                <a:cubicBezTo>
                  <a:pt x="0" y="851294"/>
                  <a:pt x="851295" y="0"/>
                  <a:pt x="1901420" y="0"/>
                </a:cubicBezTo>
                <a:close/>
              </a:path>
            </a:pathLst>
          </a:custGeom>
          <a:effectLst>
            <a:softEdge rad="0"/>
          </a:effectLst>
        </p:spPr>
      </p:pic>
      <p:pic>
        <p:nvPicPr>
          <p:cNvPr id="440" name="Audio 439">
            <a:extLst>
              <a:ext uri="{FF2B5EF4-FFF2-40B4-BE49-F238E27FC236}">
                <a16:creationId xmlns:a16="http://schemas.microsoft.com/office/drawing/2014/main" id="{6E60E129-494B-5A29-8D26-7856494C8331}"/>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8372475" y="5229225"/>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11148"/>
    </mc:Choice>
    <mc:Fallback xmlns="">
      <p:transition spd="slow" advTm="1111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4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40"/>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header"/>
          <p:cNvSpPr>
            <a:spLocks noGrp="1"/>
          </p:cNvSpPr>
          <p:nvPr>
            <p:ph type="title"/>
          </p:nvPr>
        </p:nvSpPr>
        <p:spPr>
          <a:xfrm>
            <a:off x="238179" y="545491"/>
            <a:ext cx="5381221" cy="1199211"/>
          </a:xfrm>
          <a:prstGeom prst="rect">
            <a:avLst/>
          </a:prstGeom>
        </p:spPr>
        <p:txBody>
          <a:bodyPr vert="horz" lIns="68580" tIns="34290" rIns="68580" bIns="34290" rtlCol="0" anchor="ctr">
            <a:normAutofit/>
          </a:bodyPr>
          <a:lstStyle>
            <a:lvl1pPr>
              <a:defRPr sz="2800" b="0">
                <a:solidFill>
                  <a:schemeClr val="bg1"/>
                </a:solidFill>
                <a:latin typeface="Poppins Medium" panose="02000000000000000000" charset="0"/>
                <a:cs typeface="Poppins Medium" panose="02000000000000000000" charset="0"/>
              </a:defRPr>
            </a:lvl1pPr>
          </a:lstStyle>
          <a:p>
            <a:pPr algn="ctr"/>
            <a:r>
              <a:rPr lang="en-US" sz="2325" dirty="0">
                <a:solidFill>
                  <a:schemeClr val="tx1">
                    <a:lumMod val="85000"/>
                    <a:lumOff val="15000"/>
                  </a:schemeClr>
                </a:solidFill>
                <a:latin typeface="+mj-lt"/>
                <a:cs typeface="+mj-cs"/>
              </a:rPr>
              <a:t>Applying the Framework - Subcontractors</a:t>
            </a:r>
          </a:p>
        </p:txBody>
      </p:sp>
      <p:sp>
        <p:nvSpPr>
          <p:cNvPr id="11" name="body1"/>
          <p:cNvSpPr>
            <a:spLocks noGrp="1"/>
          </p:cNvSpPr>
          <p:nvPr>
            <p:ph sz="quarter" idx="10"/>
          </p:nvPr>
        </p:nvSpPr>
        <p:spPr>
          <a:xfrm>
            <a:off x="342714" y="1644066"/>
            <a:ext cx="5799509" cy="4068837"/>
          </a:xfrm>
          <a:prstGeom prst="rect">
            <a:avLst/>
          </a:prstGeom>
        </p:spPr>
        <p:txBody>
          <a:bodyPr vert="horz" lIns="68580" tIns="34290" rIns="68580" bIns="34290" rtlCol="0">
            <a:normAutofit fontScale="92500" lnSpcReduction="20000"/>
          </a:bodyPr>
          <a:lstStyle>
            <a:lvl1pPr marL="0" indent="0" algn="l" eaLnBrk="1" fontAlgn="auto" latinLnBrk="0" hangingPunct="1">
              <a:lnSpc>
                <a:spcPct val="135000"/>
              </a:lnSpc>
              <a:spcBef>
                <a:spcPts val="0"/>
              </a:spcBef>
              <a:spcAft>
                <a:spcPts val="400"/>
              </a:spcAft>
              <a:buSzPct val="80000"/>
              <a:buNone/>
              <a:defRPr sz="1600" b="1">
                <a:solidFill>
                  <a:schemeClr val="bg1"/>
                </a:solidFill>
                <a:latin typeface="Poppins Regular" panose="02000000000000000000" charset="0"/>
                <a:cs typeface="Poppins Regular" panose="02000000000000000000" charset="0"/>
              </a:defRPr>
            </a:lvl1pPr>
            <a:lvl2pPr marL="0" indent="-179705" algn="just" eaLnBrk="1" fontAlgn="auto" latinLnBrk="0" hangingPunct="1">
              <a:lnSpc>
                <a:spcPct val="135000"/>
              </a:lnSpc>
              <a:spcBef>
                <a:spcPts val="0"/>
              </a:spcBef>
              <a:spcAft>
                <a:spcPts val="0"/>
              </a:spcAft>
              <a:buSzPct val="80000"/>
              <a:defRPr sz="1600">
                <a:latin typeface="Poppins Regular" panose="02000000000000000000" charset="0"/>
                <a:cs typeface="Poppins Regular" panose="02000000000000000000" charset="0"/>
              </a:defRPr>
            </a:lvl2pPr>
            <a:lvl3pPr marL="0" indent="0" eaLnBrk="1" fontAlgn="auto" latinLnBrk="0" hangingPunct="1">
              <a:lnSpc>
                <a:spcPct val="135000"/>
              </a:lnSpc>
              <a:spcBef>
                <a:spcPts val="0"/>
              </a:spcBef>
              <a:spcAft>
                <a:spcPts val="0"/>
              </a:spcAft>
              <a:buSzPct val="80000"/>
              <a:buNone/>
              <a:defRPr sz="1600">
                <a:latin typeface="Poppins Regular" panose="02000000000000000000" charset="0"/>
                <a:cs typeface="Poppins Regular" panose="02000000000000000000" charset="0"/>
              </a:defRPr>
            </a:lvl3pPr>
            <a:lvl4pPr marL="0" indent="-179705" eaLnBrk="1" fontAlgn="auto" latinLnBrk="0" hangingPunct="1">
              <a:lnSpc>
                <a:spcPct val="135000"/>
              </a:lnSpc>
              <a:spcBef>
                <a:spcPts val="0"/>
              </a:spcBef>
              <a:spcAft>
                <a:spcPts val="0"/>
              </a:spcAft>
              <a:buSzPct val="80000"/>
              <a:defRPr sz="1600">
                <a:latin typeface="Poppins Regular" panose="02000000000000000000" charset="0"/>
                <a:cs typeface="Poppins Regular" panose="02000000000000000000" charset="0"/>
              </a:defRPr>
            </a:lvl4pPr>
            <a:lvl5pPr marL="0" indent="0" eaLnBrk="1" fontAlgn="auto" latinLnBrk="0" hangingPunct="1">
              <a:lnSpc>
                <a:spcPct val="135000"/>
              </a:lnSpc>
              <a:spcBef>
                <a:spcPts val="0"/>
              </a:spcBef>
              <a:spcAft>
                <a:spcPts val="400"/>
              </a:spcAft>
              <a:buSzPct val="80000"/>
              <a:buNone/>
              <a:defRPr sz="1600">
                <a:solidFill>
                  <a:schemeClr val="bg1"/>
                </a:solidFill>
                <a:latin typeface="Poppins Regular" panose="02000000000000000000" charset="0"/>
                <a:cs typeface="Poppins Regular" panose="02000000000000000000" charset="0"/>
              </a:defRPr>
            </a:lvl5pPr>
            <a:lvl6pPr algn="l">
              <a:defRPr/>
            </a:lvl6pPr>
          </a:lstStyle>
          <a:p>
            <a:pPr marL="85725">
              <a:lnSpc>
                <a:spcPct val="200000"/>
              </a:lnSpc>
            </a:pPr>
            <a:r>
              <a:rPr lang="en-US" sz="1500" dirty="0">
                <a:solidFill>
                  <a:schemeClr val="tx1">
                    <a:lumMod val="85000"/>
                    <a:lumOff val="15000"/>
                  </a:schemeClr>
                </a:solidFill>
                <a:latin typeface="+mn-lt"/>
                <a:cs typeface="+mn-cs"/>
              </a:rPr>
              <a:t>Ensuring compliance and security standards</a:t>
            </a:r>
          </a:p>
          <a:p>
            <a:pPr>
              <a:lnSpc>
                <a:spcPct val="200000"/>
              </a:lnSpc>
              <a:spcAft>
                <a:spcPts val="0"/>
              </a:spcAft>
              <a:buSzPts val="1000"/>
              <a:tabLst>
                <a:tab pos="342900" algn="l"/>
              </a:tabLst>
            </a:pPr>
            <a:r>
              <a:rPr lang="en-US" sz="1500" b="0" dirty="0">
                <a:solidFill>
                  <a:schemeClr val="tx1">
                    <a:lumMod val="85000"/>
                    <a:lumOff val="15000"/>
                  </a:schemeClr>
                </a:solidFill>
                <a:latin typeface="+mn-lt"/>
                <a:cs typeface="+mn-cs"/>
              </a:rPr>
              <a:t>Compliance and Standards: Following the Framework helps meet regulatory requirements and aligns cybersecurity practices with industry best practices, safeguarding data and systems</a:t>
            </a:r>
          </a:p>
          <a:p>
            <a:pPr marL="42863">
              <a:lnSpc>
                <a:spcPct val="200000"/>
              </a:lnSpc>
              <a:spcAft>
                <a:spcPts val="0"/>
              </a:spcAft>
              <a:buSzPts val="1000"/>
              <a:tabLst>
                <a:tab pos="342900" algn="l"/>
              </a:tabLst>
            </a:pPr>
            <a:r>
              <a:rPr lang="en-US" sz="1500" dirty="0">
                <a:solidFill>
                  <a:schemeClr val="tx1">
                    <a:lumMod val="85000"/>
                    <a:lumOff val="15000"/>
                  </a:schemeClr>
                </a:solidFill>
                <a:latin typeface="+mn-lt"/>
                <a:cs typeface="+mn-cs"/>
              </a:rPr>
              <a:t>Effective Implementation Tools and Strategies</a:t>
            </a:r>
            <a:endParaRPr lang="en-US" sz="1500" b="0" dirty="0">
              <a:solidFill>
                <a:schemeClr val="tx1">
                  <a:lumMod val="85000"/>
                  <a:lumOff val="15000"/>
                </a:schemeClr>
              </a:solidFill>
              <a:latin typeface="+mn-lt"/>
              <a:cs typeface="+mn-cs"/>
            </a:endParaRPr>
          </a:p>
          <a:p>
            <a:pPr marL="300038" indent="-257175">
              <a:lnSpc>
                <a:spcPct val="200000"/>
              </a:lnSpc>
              <a:spcAft>
                <a:spcPts val="0"/>
              </a:spcAft>
              <a:buFont typeface="Wingdings" pitchFamily="2" charset="2"/>
              <a:buChar char="ü"/>
            </a:pPr>
            <a:r>
              <a:rPr lang="en-US" sz="1500" b="0" dirty="0">
                <a:solidFill>
                  <a:schemeClr val="tx1">
                    <a:lumMod val="85000"/>
                    <a:lumOff val="15000"/>
                  </a:schemeClr>
                </a:solidFill>
                <a:latin typeface="+mn-lt"/>
                <a:cs typeface="+mn-cs"/>
              </a:rPr>
              <a:t>Gap Analysis Tools</a:t>
            </a:r>
          </a:p>
          <a:p>
            <a:pPr marL="300038" indent="-257175">
              <a:lnSpc>
                <a:spcPct val="200000"/>
              </a:lnSpc>
              <a:spcAft>
                <a:spcPts val="0"/>
              </a:spcAft>
              <a:buFont typeface="Wingdings" pitchFamily="2" charset="2"/>
              <a:buChar char="ü"/>
            </a:pPr>
            <a:r>
              <a:rPr lang="en-US" sz="1500" b="0" dirty="0">
                <a:solidFill>
                  <a:schemeClr val="tx1">
                    <a:lumMod val="85000"/>
                    <a:lumOff val="15000"/>
                  </a:schemeClr>
                </a:solidFill>
                <a:latin typeface="+mn-lt"/>
                <a:cs typeface="+mn-cs"/>
              </a:rPr>
              <a:t>Risk Assessment Templates: </a:t>
            </a:r>
          </a:p>
          <a:p>
            <a:pPr marL="300038" indent="-257175">
              <a:lnSpc>
                <a:spcPct val="200000"/>
              </a:lnSpc>
              <a:spcAft>
                <a:spcPts val="0"/>
              </a:spcAft>
              <a:buFont typeface="Wingdings" pitchFamily="2" charset="2"/>
              <a:buChar char="ü"/>
            </a:pPr>
            <a:r>
              <a:rPr lang="en-US" sz="1500" b="0" dirty="0">
                <a:solidFill>
                  <a:schemeClr val="tx1">
                    <a:lumMod val="85000"/>
                    <a:lumOff val="15000"/>
                  </a:schemeClr>
                </a:solidFill>
                <a:latin typeface="+mn-lt"/>
                <a:cs typeface="+mn-cs"/>
              </a:rPr>
              <a:t>Training Programs</a:t>
            </a:r>
          </a:p>
          <a:p>
            <a:pPr marL="300038" indent="-257175">
              <a:lnSpc>
                <a:spcPct val="200000"/>
              </a:lnSpc>
              <a:spcAft>
                <a:spcPts val="0"/>
              </a:spcAft>
              <a:buFont typeface="Wingdings" pitchFamily="2" charset="2"/>
              <a:buChar char="ü"/>
            </a:pPr>
            <a:r>
              <a:rPr lang="en-US" sz="1500" b="0" dirty="0">
                <a:solidFill>
                  <a:schemeClr val="tx1">
                    <a:lumMod val="85000"/>
                    <a:lumOff val="15000"/>
                  </a:schemeClr>
                </a:solidFill>
                <a:latin typeface="+mn-lt"/>
                <a:cs typeface="+mn-cs"/>
              </a:rPr>
              <a:t>Incident Response Plans</a:t>
            </a:r>
          </a:p>
          <a:p>
            <a:pPr marL="300038" indent="-257175">
              <a:lnSpc>
                <a:spcPct val="200000"/>
              </a:lnSpc>
              <a:spcAft>
                <a:spcPts val="0"/>
              </a:spcAft>
              <a:buFont typeface="Wingdings" pitchFamily="2" charset="2"/>
              <a:buChar char="ü"/>
            </a:pPr>
            <a:r>
              <a:rPr lang="en-US" sz="1500" b="0" dirty="0">
                <a:solidFill>
                  <a:schemeClr val="tx1">
                    <a:lumMod val="85000"/>
                    <a:lumOff val="15000"/>
                  </a:schemeClr>
                </a:solidFill>
                <a:latin typeface="+mn-lt"/>
                <a:cs typeface="+mn-cs"/>
              </a:rPr>
              <a:t>Third-Party Security Assessments </a:t>
            </a:r>
          </a:p>
          <a:p>
            <a:pPr marL="257175" indent="-171450">
              <a:lnSpc>
                <a:spcPct val="200000"/>
              </a:lnSpc>
              <a:spcAft>
                <a:spcPts val="0"/>
              </a:spcAft>
              <a:buSzPts val="1000"/>
              <a:buFont typeface="Arial" panose="020B0604020202020204" pitchFamily="34" charset="0"/>
              <a:buChar char="•"/>
              <a:tabLst>
                <a:tab pos="342900" algn="l"/>
              </a:tabLst>
            </a:pPr>
            <a:endParaRPr lang="en-US" sz="1275" dirty="0">
              <a:solidFill>
                <a:schemeClr val="tx1">
                  <a:lumMod val="85000"/>
                  <a:lumOff val="15000"/>
                </a:schemeClr>
              </a:solidFill>
              <a:latin typeface="+mn-lt"/>
              <a:cs typeface="+mn-cs"/>
            </a:endParaRPr>
          </a:p>
        </p:txBody>
      </p:sp>
      <p:pic>
        <p:nvPicPr>
          <p:cNvPr id="6" name="tray" descr="A low angle view of a tall building&#10;&#10;Description automatically generated"/>
          <p:cNvPicPr>
            <a:picLocks noChangeAspect="1"/>
          </p:cNvPicPr>
          <p:nvPr/>
        </p:nvPicPr>
        <p:blipFill rotWithShape="1">
          <a:blip r:embed="rId5"/>
          <a:srcRect l="1533" r="4846"/>
          <a:stretch/>
        </p:blipFill>
        <p:spPr>
          <a:xfrm>
            <a:off x="6027173" y="0"/>
            <a:ext cx="3124754" cy="6168531"/>
          </a:xfrm>
          <a:custGeom>
            <a:avLst/>
            <a:gdLst/>
            <a:ahLst/>
            <a:cxnLst/>
            <a:rect l="l" t="t" r="r" b="b"/>
            <a:pathLst>
              <a:path w="3810000" h="6858000">
                <a:moveTo>
                  <a:pt x="95627" y="0"/>
                </a:moveTo>
                <a:lnTo>
                  <a:pt x="3810000" y="0"/>
                </a:lnTo>
                <a:lnTo>
                  <a:pt x="3810000" y="6858000"/>
                </a:lnTo>
                <a:lnTo>
                  <a:pt x="13132" y="6858000"/>
                </a:lnTo>
                <a:cubicBezTo>
                  <a:pt x="13183" y="6857363"/>
                  <a:pt x="13234" y="6856727"/>
                  <a:pt x="13284" y="6856090"/>
                </a:cubicBezTo>
                <a:lnTo>
                  <a:pt x="31566" y="6805847"/>
                </a:lnTo>
                <a:lnTo>
                  <a:pt x="30463" y="6715381"/>
                </a:lnTo>
                <a:cubicBezTo>
                  <a:pt x="29585" y="6714082"/>
                  <a:pt x="28597" y="6713038"/>
                  <a:pt x="27533" y="6712286"/>
                </a:cubicBezTo>
                <a:lnTo>
                  <a:pt x="31288" y="6698474"/>
                </a:lnTo>
                <a:lnTo>
                  <a:pt x="29901" y="6686264"/>
                </a:lnTo>
                <a:cubicBezTo>
                  <a:pt x="29591" y="6639749"/>
                  <a:pt x="29281" y="6593234"/>
                  <a:pt x="28971" y="6546719"/>
                </a:cubicBezTo>
                <a:cubicBezTo>
                  <a:pt x="23415" y="6502008"/>
                  <a:pt x="3087" y="6462057"/>
                  <a:pt x="310" y="6408337"/>
                </a:cubicBezTo>
                <a:cubicBezTo>
                  <a:pt x="-2468" y="6354617"/>
                  <a:pt x="14431" y="6312397"/>
                  <a:pt x="12307" y="6224401"/>
                </a:cubicBezTo>
                <a:lnTo>
                  <a:pt x="27152" y="6147415"/>
                </a:lnTo>
                <a:lnTo>
                  <a:pt x="39044" y="6093837"/>
                </a:lnTo>
                <a:cubicBezTo>
                  <a:pt x="47718" y="6039281"/>
                  <a:pt x="47985" y="5964495"/>
                  <a:pt x="46816" y="5915901"/>
                </a:cubicBezTo>
                <a:cubicBezTo>
                  <a:pt x="43189" y="5876557"/>
                  <a:pt x="47196" y="5863739"/>
                  <a:pt x="33533" y="5831562"/>
                </a:cubicBezTo>
                <a:cubicBezTo>
                  <a:pt x="27901" y="5792459"/>
                  <a:pt x="47408" y="5747455"/>
                  <a:pt x="46555" y="5710909"/>
                </a:cubicBezTo>
                <a:cubicBezTo>
                  <a:pt x="53188" y="5686865"/>
                  <a:pt x="49116" y="5615845"/>
                  <a:pt x="62461" y="5602222"/>
                </a:cubicBezTo>
                <a:cubicBezTo>
                  <a:pt x="64066" y="5572067"/>
                  <a:pt x="49594" y="5555548"/>
                  <a:pt x="56185" y="5529979"/>
                </a:cubicBezTo>
                <a:lnTo>
                  <a:pt x="67961" y="5458854"/>
                </a:lnTo>
                <a:lnTo>
                  <a:pt x="110939" y="5353584"/>
                </a:lnTo>
                <a:cubicBezTo>
                  <a:pt x="123070" y="5308303"/>
                  <a:pt x="110671" y="5307524"/>
                  <a:pt x="128276" y="5249764"/>
                </a:cubicBezTo>
                <a:cubicBezTo>
                  <a:pt x="137692" y="5218499"/>
                  <a:pt x="146153" y="5160067"/>
                  <a:pt x="156749" y="5116288"/>
                </a:cubicBezTo>
                <a:cubicBezTo>
                  <a:pt x="167347" y="5072508"/>
                  <a:pt x="184838" y="5010298"/>
                  <a:pt x="191855" y="4987089"/>
                </a:cubicBezTo>
                <a:lnTo>
                  <a:pt x="219824" y="4934095"/>
                </a:lnTo>
                <a:cubicBezTo>
                  <a:pt x="223315" y="4926170"/>
                  <a:pt x="231151" y="4920904"/>
                  <a:pt x="231137" y="4903120"/>
                </a:cubicBezTo>
                <a:lnTo>
                  <a:pt x="219738" y="4827391"/>
                </a:lnTo>
                <a:cubicBezTo>
                  <a:pt x="223928" y="4818620"/>
                  <a:pt x="227939" y="4809255"/>
                  <a:pt x="231597" y="4799440"/>
                </a:cubicBezTo>
                <a:lnTo>
                  <a:pt x="233480" y="4793512"/>
                </a:lnTo>
                <a:cubicBezTo>
                  <a:pt x="233423" y="4793432"/>
                  <a:pt x="233367" y="4793351"/>
                  <a:pt x="233310" y="4793271"/>
                </a:cubicBezTo>
                <a:cubicBezTo>
                  <a:pt x="233275" y="4791711"/>
                  <a:pt x="233728" y="4789662"/>
                  <a:pt x="234882" y="4786765"/>
                </a:cubicBezTo>
                <a:lnTo>
                  <a:pt x="236914" y="4782703"/>
                </a:lnTo>
                <a:lnTo>
                  <a:pt x="246329" y="4683644"/>
                </a:lnTo>
                <a:cubicBezTo>
                  <a:pt x="256294" y="4677568"/>
                  <a:pt x="256527" y="4667288"/>
                  <a:pt x="253823" y="4655204"/>
                </a:cubicBezTo>
                <a:cubicBezTo>
                  <a:pt x="259521" y="4631796"/>
                  <a:pt x="280440" y="4574275"/>
                  <a:pt x="280514" y="4543195"/>
                </a:cubicBezTo>
                <a:cubicBezTo>
                  <a:pt x="272112" y="4519880"/>
                  <a:pt x="251340" y="4505102"/>
                  <a:pt x="254268" y="4468722"/>
                </a:cubicBezTo>
                <a:cubicBezTo>
                  <a:pt x="266696" y="4435462"/>
                  <a:pt x="236001" y="4395418"/>
                  <a:pt x="252728" y="4353998"/>
                </a:cubicBezTo>
                <a:cubicBezTo>
                  <a:pt x="256750" y="4339008"/>
                  <a:pt x="256168" y="4294115"/>
                  <a:pt x="248123" y="4286542"/>
                </a:cubicBezTo>
                <a:cubicBezTo>
                  <a:pt x="246365" y="4277371"/>
                  <a:pt x="249194" y="4266107"/>
                  <a:pt x="240584" y="4262777"/>
                </a:cubicBezTo>
                <a:cubicBezTo>
                  <a:pt x="230221" y="4256829"/>
                  <a:pt x="246153" y="4222259"/>
                  <a:pt x="233949" y="4228340"/>
                </a:cubicBezTo>
                <a:cubicBezTo>
                  <a:pt x="244865" y="4203839"/>
                  <a:pt x="223150" y="4187902"/>
                  <a:pt x="217758" y="4169004"/>
                </a:cubicBezTo>
                <a:cubicBezTo>
                  <a:pt x="228596" y="4149446"/>
                  <a:pt x="206597" y="4129080"/>
                  <a:pt x="203797" y="4086781"/>
                </a:cubicBezTo>
                <a:cubicBezTo>
                  <a:pt x="216334" y="4065199"/>
                  <a:pt x="201740" y="4058317"/>
                  <a:pt x="218344" y="4018957"/>
                </a:cubicBezTo>
                <a:cubicBezTo>
                  <a:pt x="216630" y="4017979"/>
                  <a:pt x="215034" y="4016614"/>
                  <a:pt x="213609" y="4014902"/>
                </a:cubicBezTo>
                <a:cubicBezTo>
                  <a:pt x="205325" y="4004955"/>
                  <a:pt x="204424" y="3985729"/>
                  <a:pt x="211594" y="3971964"/>
                </a:cubicBezTo>
                <a:cubicBezTo>
                  <a:pt x="233561" y="3910433"/>
                  <a:pt x="230991" y="3860613"/>
                  <a:pt x="234357" y="3812226"/>
                </a:cubicBezTo>
                <a:cubicBezTo>
                  <a:pt x="235501" y="3758242"/>
                  <a:pt x="209185" y="3801364"/>
                  <a:pt x="229596" y="3728573"/>
                </a:cubicBezTo>
                <a:cubicBezTo>
                  <a:pt x="219804" y="3724174"/>
                  <a:pt x="219047" y="3715890"/>
                  <a:pt x="223099" y="3700384"/>
                </a:cubicBezTo>
                <a:cubicBezTo>
                  <a:pt x="222942" y="3674360"/>
                  <a:pt x="199034" y="3683312"/>
                  <a:pt x="212511" y="3653063"/>
                </a:cubicBezTo>
                <a:cubicBezTo>
                  <a:pt x="207582" y="3623616"/>
                  <a:pt x="199349" y="3555881"/>
                  <a:pt x="193522" y="3523704"/>
                </a:cubicBezTo>
                <a:cubicBezTo>
                  <a:pt x="199728" y="3495169"/>
                  <a:pt x="185963" y="3494025"/>
                  <a:pt x="177551" y="3460001"/>
                </a:cubicBezTo>
                <a:cubicBezTo>
                  <a:pt x="184399" y="3442692"/>
                  <a:pt x="180138" y="3431687"/>
                  <a:pt x="172293" y="3422022"/>
                </a:cubicBezTo>
                <a:cubicBezTo>
                  <a:pt x="172567" y="3386386"/>
                  <a:pt x="159982" y="3357707"/>
                  <a:pt x="153640" y="3319632"/>
                </a:cubicBezTo>
                <a:cubicBezTo>
                  <a:pt x="117352" y="3267571"/>
                  <a:pt x="111308" y="3199530"/>
                  <a:pt x="102580" y="3174350"/>
                </a:cubicBezTo>
                <a:lnTo>
                  <a:pt x="101281" y="3168555"/>
                </a:lnTo>
                <a:cubicBezTo>
                  <a:pt x="101655" y="3163067"/>
                  <a:pt x="102030" y="3157580"/>
                  <a:pt x="102403" y="3152092"/>
                </a:cubicBezTo>
                <a:lnTo>
                  <a:pt x="103597" y="3145797"/>
                </a:lnTo>
                <a:cubicBezTo>
                  <a:pt x="104132" y="3141497"/>
                  <a:pt x="104119" y="3138691"/>
                  <a:pt x="103701" y="3136806"/>
                </a:cubicBezTo>
                <a:lnTo>
                  <a:pt x="108221" y="3088993"/>
                </a:lnTo>
                <a:cubicBezTo>
                  <a:pt x="109464" y="3064872"/>
                  <a:pt x="113188" y="3030250"/>
                  <a:pt x="111158" y="2992081"/>
                </a:cubicBezTo>
                <a:cubicBezTo>
                  <a:pt x="109031" y="2944441"/>
                  <a:pt x="104226" y="2942439"/>
                  <a:pt x="105565" y="2902844"/>
                </a:cubicBezTo>
                <a:cubicBezTo>
                  <a:pt x="107874" y="2897323"/>
                  <a:pt x="101362" y="2801618"/>
                  <a:pt x="105102" y="2797375"/>
                </a:cubicBezTo>
                <a:cubicBezTo>
                  <a:pt x="86174" y="2744941"/>
                  <a:pt x="109804" y="2750735"/>
                  <a:pt x="107241" y="2691357"/>
                </a:cubicBezTo>
                <a:cubicBezTo>
                  <a:pt x="107811" y="2665349"/>
                  <a:pt x="115946" y="2561129"/>
                  <a:pt x="145888" y="2542201"/>
                </a:cubicBezTo>
                <a:cubicBezTo>
                  <a:pt x="170455" y="2427400"/>
                  <a:pt x="123634" y="2367849"/>
                  <a:pt x="136292" y="2250554"/>
                </a:cubicBezTo>
                <a:cubicBezTo>
                  <a:pt x="110877" y="2215639"/>
                  <a:pt x="134601" y="2180816"/>
                  <a:pt x="130310" y="2141581"/>
                </a:cubicBezTo>
                <a:cubicBezTo>
                  <a:pt x="154051" y="2149219"/>
                  <a:pt x="117587" y="2094975"/>
                  <a:pt x="144587" y="2089095"/>
                </a:cubicBezTo>
                <a:cubicBezTo>
                  <a:pt x="142952" y="2082142"/>
                  <a:pt x="140513" y="2075590"/>
                  <a:pt x="137867" y="2069059"/>
                </a:cubicBezTo>
                <a:lnTo>
                  <a:pt x="136492" y="2065634"/>
                </a:lnTo>
                <a:cubicBezTo>
                  <a:pt x="136216" y="2060851"/>
                  <a:pt x="135939" y="2056067"/>
                  <a:pt x="135663" y="2051284"/>
                </a:cubicBezTo>
                <a:lnTo>
                  <a:pt x="124268" y="1960184"/>
                </a:lnTo>
                <a:cubicBezTo>
                  <a:pt x="138968" y="1926370"/>
                  <a:pt x="111716" y="1914873"/>
                  <a:pt x="131257" y="1873060"/>
                </a:cubicBezTo>
                <a:cubicBezTo>
                  <a:pt x="136329" y="1857442"/>
                  <a:pt x="139083" y="1807624"/>
                  <a:pt x="131724" y="1797311"/>
                </a:cubicBezTo>
                <a:cubicBezTo>
                  <a:pt x="130673" y="1786740"/>
                  <a:pt x="134293" y="1774954"/>
                  <a:pt x="126063" y="1769201"/>
                </a:cubicBezTo>
                <a:cubicBezTo>
                  <a:pt x="116300" y="1760126"/>
                  <a:pt x="134551" y="1725705"/>
                  <a:pt x="122085" y="1729500"/>
                </a:cubicBezTo>
                <a:cubicBezTo>
                  <a:pt x="134648" y="1705012"/>
                  <a:pt x="114449" y="1682158"/>
                  <a:pt x="110543" y="1659949"/>
                </a:cubicBezTo>
                <a:cubicBezTo>
                  <a:pt x="122664" y="1640913"/>
                  <a:pt x="102513" y="1613087"/>
                  <a:pt x="102892" y="1565607"/>
                </a:cubicBezTo>
                <a:cubicBezTo>
                  <a:pt x="116835" y="1544742"/>
                  <a:pt x="102976" y="1533616"/>
                  <a:pt x="122245" y="1494057"/>
                </a:cubicBezTo>
                <a:cubicBezTo>
                  <a:pt x="120629" y="1492563"/>
                  <a:pt x="119160" y="1490668"/>
                  <a:pt x="117883" y="1488429"/>
                </a:cubicBezTo>
                <a:cubicBezTo>
                  <a:pt x="110465" y="1475431"/>
                  <a:pt x="111002" y="1453942"/>
                  <a:pt x="119083" y="1440433"/>
                </a:cubicBezTo>
                <a:cubicBezTo>
                  <a:pt x="145274" y="1377630"/>
                  <a:pt x="146438" y="1321884"/>
                  <a:pt x="153340" y="1269148"/>
                </a:cubicBezTo>
                <a:cubicBezTo>
                  <a:pt x="158467" y="1209690"/>
                  <a:pt x="129360" y="1251077"/>
                  <a:pt x="154855" y="1175439"/>
                </a:cubicBezTo>
                <a:cubicBezTo>
                  <a:pt x="145538" y="1168218"/>
                  <a:pt x="145408" y="1158868"/>
                  <a:pt x="150548" y="1142685"/>
                </a:cubicBezTo>
                <a:cubicBezTo>
                  <a:pt x="152321" y="1113850"/>
                  <a:pt x="128121" y="1118007"/>
                  <a:pt x="143630" y="1087778"/>
                </a:cubicBezTo>
                <a:cubicBezTo>
                  <a:pt x="139451" y="1064261"/>
                  <a:pt x="125971" y="1018012"/>
                  <a:pt x="125476" y="1001580"/>
                </a:cubicBezTo>
                <a:cubicBezTo>
                  <a:pt x="123958" y="976962"/>
                  <a:pt x="134851" y="962709"/>
                  <a:pt x="134526" y="940069"/>
                </a:cubicBezTo>
                <a:cubicBezTo>
                  <a:pt x="142751" y="909988"/>
                  <a:pt x="129284" y="905409"/>
                  <a:pt x="123523" y="865739"/>
                </a:cubicBezTo>
                <a:cubicBezTo>
                  <a:pt x="131549" y="848234"/>
                  <a:pt x="128173" y="835030"/>
                  <a:pt x="121164" y="822450"/>
                </a:cubicBezTo>
                <a:cubicBezTo>
                  <a:pt x="124077" y="783082"/>
                  <a:pt x="113811" y="748321"/>
                  <a:pt x="110389" y="704665"/>
                </a:cubicBezTo>
                <a:cubicBezTo>
                  <a:pt x="120144" y="656264"/>
                  <a:pt x="99869" y="633697"/>
                  <a:pt x="96299" y="587032"/>
                </a:cubicBezTo>
                <a:cubicBezTo>
                  <a:pt x="87861" y="539988"/>
                  <a:pt x="66571" y="452493"/>
                  <a:pt x="59759" y="422399"/>
                </a:cubicBezTo>
                <a:cubicBezTo>
                  <a:pt x="62865" y="416491"/>
                  <a:pt x="59682" y="404768"/>
                  <a:pt x="55429" y="406467"/>
                </a:cubicBezTo>
                <a:cubicBezTo>
                  <a:pt x="56742" y="400038"/>
                  <a:pt x="64884" y="384166"/>
                  <a:pt x="58062" y="383409"/>
                </a:cubicBezTo>
                <a:cubicBezTo>
                  <a:pt x="57210" y="351894"/>
                  <a:pt x="61145" y="320031"/>
                  <a:pt x="69487" y="290892"/>
                </a:cubicBezTo>
                <a:cubicBezTo>
                  <a:pt x="57686" y="231306"/>
                  <a:pt x="89539" y="260845"/>
                  <a:pt x="86198" y="217175"/>
                </a:cubicBezTo>
                <a:cubicBezTo>
                  <a:pt x="72715" y="183379"/>
                  <a:pt x="83646" y="168958"/>
                  <a:pt x="74643" y="129155"/>
                </a:cubicBezTo>
                <a:cubicBezTo>
                  <a:pt x="96697" y="112411"/>
                  <a:pt x="72236" y="90977"/>
                  <a:pt x="78417" y="74202"/>
                </a:cubicBezTo>
                <a:cubicBezTo>
                  <a:pt x="59029" y="57686"/>
                  <a:pt x="81827" y="29115"/>
                  <a:pt x="94183" y="4683"/>
                </a:cubicBezTo>
                <a:close/>
              </a:path>
            </a:pathLst>
          </a:custGeom>
        </p:spPr>
      </p:pic>
      <p:pic>
        <p:nvPicPr>
          <p:cNvPr id="44" name="Audio 43">
            <a:extLst>
              <a:ext uri="{FF2B5EF4-FFF2-40B4-BE49-F238E27FC236}">
                <a16:creationId xmlns:a16="http://schemas.microsoft.com/office/drawing/2014/main" id="{3EF63B41-62C8-36DB-0699-83086B6394A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72475" y="5229225"/>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15708"/>
    </mc:Choice>
    <mc:Fallback xmlns="">
      <p:transition spd="slow" advTm="1157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header"/>
          <p:cNvSpPr>
            <a:spLocks noGrp="1"/>
          </p:cNvSpPr>
          <p:nvPr>
            <p:ph type="title"/>
          </p:nvPr>
        </p:nvSpPr>
        <p:spPr>
          <a:xfrm>
            <a:off x="732559" y="3163330"/>
            <a:ext cx="3253394" cy="2270937"/>
          </a:xfrm>
          <a:prstGeom prst="rect">
            <a:avLst/>
          </a:prstGeom>
        </p:spPr>
        <p:txBody>
          <a:bodyPr vert="horz" lIns="68580" tIns="34290" rIns="68580" bIns="34290" rtlCol="0" anchor="ctr" anchorCtr="0">
            <a:normAutofit/>
          </a:bodyPr>
          <a:lstStyle>
            <a:lvl1pPr algn="l">
              <a:defRPr sz="3400" b="1">
                <a:solidFill>
                  <a:schemeClr val="bg1"/>
                </a:solidFill>
                <a:latin typeface="Poppins SemiBold" panose="02000000000000000000" charset="0"/>
                <a:cs typeface="Poppins SemiBold" panose="02000000000000000000" charset="0"/>
              </a:defRPr>
            </a:lvl1pPr>
          </a:lstStyle>
          <a:p>
            <a:pPr algn="ctr"/>
            <a:r>
              <a:rPr lang="en-US" sz="3000" dirty="0">
                <a:solidFill>
                  <a:schemeClr val="tx1"/>
                </a:solidFill>
                <a:latin typeface="+mj-lt"/>
                <a:cs typeface="+mj-cs"/>
              </a:rPr>
              <a:t>Applying the Framework - Customers</a:t>
            </a:r>
          </a:p>
        </p:txBody>
      </p:sp>
      <p:pic>
        <p:nvPicPr>
          <p:cNvPr id="2" name="background"/>
          <p:cNvPicPr>
            <a:picLocks noChangeAspect="1"/>
          </p:cNvPicPr>
          <p:nvPr/>
        </p:nvPicPr>
        <p:blipFill rotWithShape="1">
          <a:blip r:embed="rId5"/>
          <a:srcRect t="30154" r="4" b="23942"/>
          <a:stretch/>
        </p:blipFill>
        <p:spPr>
          <a:xfrm>
            <a:off x="0" y="0"/>
            <a:ext cx="9143999" cy="2365511"/>
          </a:xfrm>
          <a:custGeom>
            <a:avLst/>
            <a:gdLst/>
            <a:ahLst/>
            <a:cxnLst/>
            <a:rect l="l" t="t" r="r" b="b"/>
            <a:pathLst>
              <a:path w="12191999" h="3428999">
                <a:moveTo>
                  <a:pt x="0" y="0"/>
                </a:moveTo>
                <a:lnTo>
                  <a:pt x="12191999" y="0"/>
                </a:lnTo>
                <a:lnTo>
                  <a:pt x="12191999" y="920893"/>
                </a:lnTo>
                <a:lnTo>
                  <a:pt x="12191999" y="1514929"/>
                </a:lnTo>
                <a:lnTo>
                  <a:pt x="12191999" y="3130902"/>
                </a:lnTo>
                <a:lnTo>
                  <a:pt x="12188051" y="3131476"/>
                </a:lnTo>
                <a:cubicBezTo>
                  <a:pt x="12153000" y="3135813"/>
                  <a:pt x="12133655" y="3136025"/>
                  <a:pt x="12112012" y="3138906"/>
                </a:cubicBezTo>
                <a:cubicBezTo>
                  <a:pt x="12076970" y="3145595"/>
                  <a:pt x="12039899" y="3160769"/>
                  <a:pt x="12018752" y="3165642"/>
                </a:cubicBezTo>
                <a:lnTo>
                  <a:pt x="11985122" y="3168147"/>
                </a:lnTo>
                <a:lnTo>
                  <a:pt x="11986344" y="3172878"/>
                </a:lnTo>
                <a:lnTo>
                  <a:pt x="11973852" y="3173226"/>
                </a:lnTo>
                <a:lnTo>
                  <a:pt x="11945968" y="3173341"/>
                </a:lnTo>
                <a:cubicBezTo>
                  <a:pt x="11928568" y="3174057"/>
                  <a:pt x="11880184" y="3172923"/>
                  <a:pt x="11862470" y="3174654"/>
                </a:cubicBezTo>
                <a:cubicBezTo>
                  <a:pt x="11857360" y="3179700"/>
                  <a:pt x="11849473" y="3182451"/>
                  <a:pt x="11839688" y="3183726"/>
                </a:cubicBezTo>
                <a:lnTo>
                  <a:pt x="11818138" y="3183868"/>
                </a:lnTo>
                <a:lnTo>
                  <a:pt x="11693161" y="3196027"/>
                </a:lnTo>
                <a:lnTo>
                  <a:pt x="11675978" y="3196936"/>
                </a:lnTo>
                <a:lnTo>
                  <a:pt x="11666672" y="3201013"/>
                </a:lnTo>
                <a:cubicBezTo>
                  <a:pt x="11659568" y="3201827"/>
                  <a:pt x="11639160" y="3201301"/>
                  <a:pt x="11633348" y="3201823"/>
                </a:cubicBezTo>
                <a:lnTo>
                  <a:pt x="11631806" y="3204144"/>
                </a:lnTo>
                <a:cubicBezTo>
                  <a:pt x="11613292" y="3207852"/>
                  <a:pt x="11543654" y="3220200"/>
                  <a:pt x="11522270" y="3224070"/>
                </a:cubicBezTo>
                <a:cubicBezTo>
                  <a:pt x="11517998" y="3220503"/>
                  <a:pt x="11508432" y="3226137"/>
                  <a:pt x="11503503" y="3227361"/>
                </a:cubicBezTo>
                <a:cubicBezTo>
                  <a:pt x="11502740" y="3224959"/>
                  <a:pt x="11490808" y="3224226"/>
                  <a:pt x="11487288" y="3226364"/>
                </a:cubicBezTo>
                <a:cubicBezTo>
                  <a:pt x="11403406" y="3238085"/>
                  <a:pt x="11445394" y="3213864"/>
                  <a:pt x="11397514" y="3229209"/>
                </a:cubicBezTo>
                <a:cubicBezTo>
                  <a:pt x="11389044" y="3230225"/>
                  <a:pt x="11382180" y="3229256"/>
                  <a:pt x="11376160" y="3227461"/>
                </a:cubicBezTo>
                <a:lnTo>
                  <a:pt x="11367180" y="3223774"/>
                </a:lnTo>
                <a:lnTo>
                  <a:pt x="11332420" y="3230742"/>
                </a:lnTo>
                <a:cubicBezTo>
                  <a:pt x="11315298" y="3233171"/>
                  <a:pt x="11297277" y="3234781"/>
                  <a:pt x="11278786" y="3235517"/>
                </a:cubicBezTo>
                <a:cubicBezTo>
                  <a:pt x="11274637" y="3230607"/>
                  <a:pt x="11260123" y="3237582"/>
                  <a:pt x="11253295" y="3238964"/>
                </a:cubicBezTo>
                <a:cubicBezTo>
                  <a:pt x="11253224" y="3235757"/>
                  <a:pt x="11238096" y="3234220"/>
                  <a:pt x="11232727" y="3236871"/>
                </a:cubicBezTo>
                <a:cubicBezTo>
                  <a:pt x="11119903" y="3248332"/>
                  <a:pt x="11183388" y="3218382"/>
                  <a:pt x="11115682" y="3236341"/>
                </a:cubicBezTo>
                <a:cubicBezTo>
                  <a:pt x="11104356" y="3237278"/>
                  <a:pt x="11095858" y="3235671"/>
                  <a:pt x="11088768" y="3233017"/>
                </a:cubicBezTo>
                <a:lnTo>
                  <a:pt x="11076012" y="3226390"/>
                </a:lnTo>
                <a:lnTo>
                  <a:pt x="11066016" y="3228753"/>
                </a:lnTo>
                <a:cubicBezTo>
                  <a:pt x="11028292" y="3228939"/>
                  <a:pt x="11017169" y="3222147"/>
                  <a:pt x="10995221" y="3228989"/>
                </a:cubicBezTo>
                <a:cubicBezTo>
                  <a:pt x="10962786" y="3214768"/>
                  <a:pt x="10973708" y="3227571"/>
                  <a:pt x="10949038" y="3229747"/>
                </a:cubicBezTo>
                <a:cubicBezTo>
                  <a:pt x="10929576" y="3232582"/>
                  <a:pt x="10965306" y="3238039"/>
                  <a:pt x="10946231" y="3238844"/>
                </a:cubicBezTo>
                <a:cubicBezTo>
                  <a:pt x="10925596" y="3235173"/>
                  <a:pt x="10926566" y="3246575"/>
                  <a:pt x="10905107" y="3242085"/>
                </a:cubicBezTo>
                <a:cubicBezTo>
                  <a:pt x="10910320" y="3233495"/>
                  <a:pt x="10862761" y="3243750"/>
                  <a:pt x="10861282" y="3236246"/>
                </a:cubicBezTo>
                <a:cubicBezTo>
                  <a:pt x="10843055" y="3246977"/>
                  <a:pt x="10833897" y="3233757"/>
                  <a:pt x="10809627" y="3237064"/>
                </a:cubicBezTo>
                <a:cubicBezTo>
                  <a:pt x="10798198" y="3241124"/>
                  <a:pt x="10789952" y="3241821"/>
                  <a:pt x="10778718" y="3237455"/>
                </a:cubicBezTo>
                <a:cubicBezTo>
                  <a:pt x="10726069" y="3257219"/>
                  <a:pt x="10746866" y="3238339"/>
                  <a:pt x="10697595" y="3245939"/>
                </a:cubicBezTo>
                <a:cubicBezTo>
                  <a:pt x="10655146" y="3253933"/>
                  <a:pt x="10607026" y="3259119"/>
                  <a:pt x="10565970" y="3278201"/>
                </a:cubicBezTo>
                <a:cubicBezTo>
                  <a:pt x="10558434" y="3283608"/>
                  <a:pt x="10539930" y="3285654"/>
                  <a:pt x="10524645" y="3282773"/>
                </a:cubicBezTo>
                <a:cubicBezTo>
                  <a:pt x="10522018" y="3282276"/>
                  <a:pt x="10519582" y="3281649"/>
                  <a:pt x="10517421" y="3280913"/>
                </a:cubicBezTo>
                <a:cubicBezTo>
                  <a:pt x="10481928" y="3283832"/>
                  <a:pt x="10352108" y="3296870"/>
                  <a:pt x="10311683" y="3300288"/>
                </a:cubicBezTo>
                <a:cubicBezTo>
                  <a:pt x="10308410" y="3293342"/>
                  <a:pt x="10287968" y="3305875"/>
                  <a:pt x="10274873" y="3301423"/>
                </a:cubicBezTo>
                <a:cubicBezTo>
                  <a:pt x="10265494" y="3297516"/>
                  <a:pt x="10257104" y="3300407"/>
                  <a:pt x="10247307" y="3300714"/>
                </a:cubicBezTo>
                <a:cubicBezTo>
                  <a:pt x="10234401" y="3297643"/>
                  <a:pt x="10192308" y="3303190"/>
                  <a:pt x="10181334" y="3307168"/>
                </a:cubicBezTo>
                <a:cubicBezTo>
                  <a:pt x="10155109" y="3320992"/>
                  <a:pt x="10095518" y="3310726"/>
                  <a:pt x="10073729" y="3321318"/>
                </a:cubicBezTo>
                <a:cubicBezTo>
                  <a:pt x="10065823" y="3322872"/>
                  <a:pt x="10058087" y="3323501"/>
                  <a:pt x="10050495" y="3323554"/>
                </a:cubicBezTo>
                <a:lnTo>
                  <a:pt x="10029247" y="3322387"/>
                </a:lnTo>
                <a:lnTo>
                  <a:pt x="10023206" y="3319426"/>
                </a:lnTo>
                <a:lnTo>
                  <a:pt x="10010221" y="3320159"/>
                </a:lnTo>
                <a:lnTo>
                  <a:pt x="10006500" y="3319709"/>
                </a:lnTo>
                <a:cubicBezTo>
                  <a:pt x="9999392" y="3318836"/>
                  <a:pt x="9992376" y="3318075"/>
                  <a:pt x="9985433" y="3317775"/>
                </a:cubicBezTo>
                <a:cubicBezTo>
                  <a:pt x="9994564" y="3332623"/>
                  <a:pt x="9927872" y="3317665"/>
                  <a:pt x="9947096" y="3329673"/>
                </a:cubicBezTo>
                <a:cubicBezTo>
                  <a:pt x="9910530" y="3330603"/>
                  <a:pt x="9938422" y="3341787"/>
                  <a:pt x="9894468" y="3331125"/>
                </a:cubicBezTo>
                <a:cubicBezTo>
                  <a:pt x="9837697" y="3343266"/>
                  <a:pt x="9748207" y="3338748"/>
                  <a:pt x="9703741" y="3357170"/>
                </a:cubicBezTo>
                <a:cubicBezTo>
                  <a:pt x="9709264" y="3350136"/>
                  <a:pt x="9685337" y="3344679"/>
                  <a:pt x="9668763" y="3348169"/>
                </a:cubicBezTo>
                <a:cubicBezTo>
                  <a:pt x="9688139" y="3320571"/>
                  <a:pt x="9603232" y="3373038"/>
                  <a:pt x="9588644" y="3354205"/>
                </a:cubicBezTo>
                <a:cubicBezTo>
                  <a:pt x="9587925" y="3371689"/>
                  <a:pt x="9513642" y="3401336"/>
                  <a:pt x="9478680" y="3386990"/>
                </a:cubicBezTo>
                <a:cubicBezTo>
                  <a:pt x="9425416" y="3390492"/>
                  <a:pt x="9387699" y="3404944"/>
                  <a:pt x="9331856" y="3399166"/>
                </a:cubicBezTo>
                <a:cubicBezTo>
                  <a:pt x="9330123" y="3401505"/>
                  <a:pt x="9327283" y="3403463"/>
                  <a:pt x="9323679" y="3405145"/>
                </a:cubicBezTo>
                <a:lnTo>
                  <a:pt x="9311620" y="3409223"/>
                </a:lnTo>
                <a:lnTo>
                  <a:pt x="9309289" y="3408926"/>
                </a:lnTo>
                <a:cubicBezTo>
                  <a:pt x="9300131" y="3408873"/>
                  <a:pt x="9295442" y="3409859"/>
                  <a:pt x="9292731" y="3411301"/>
                </a:cubicBezTo>
                <a:lnTo>
                  <a:pt x="9290814" y="3413412"/>
                </a:lnTo>
                <a:lnTo>
                  <a:pt x="9279990" y="3415541"/>
                </a:lnTo>
                <a:lnTo>
                  <a:pt x="9260104" y="3421077"/>
                </a:lnTo>
                <a:lnTo>
                  <a:pt x="9255034" y="3420853"/>
                </a:lnTo>
                <a:lnTo>
                  <a:pt x="9222941" y="3427242"/>
                </a:lnTo>
                <a:lnTo>
                  <a:pt x="9221858" y="3426731"/>
                </a:lnTo>
                <a:cubicBezTo>
                  <a:pt x="9218700" y="3425733"/>
                  <a:pt x="9214983" y="3425271"/>
                  <a:pt x="9210014" y="3425917"/>
                </a:cubicBezTo>
                <a:cubicBezTo>
                  <a:pt x="9208256" y="3416158"/>
                  <a:pt x="9203342" y="3422957"/>
                  <a:pt x="9188839" y="3425728"/>
                </a:cubicBezTo>
                <a:cubicBezTo>
                  <a:pt x="9182870" y="3411188"/>
                  <a:pt x="9147335" y="3424352"/>
                  <a:pt x="9132080" y="3417886"/>
                </a:cubicBezTo>
                <a:cubicBezTo>
                  <a:pt x="9121557" y="3420249"/>
                  <a:pt x="9110321" y="3422482"/>
                  <a:pt x="9098549" y="3424480"/>
                </a:cubicBezTo>
                <a:lnTo>
                  <a:pt x="9003970" y="3425484"/>
                </a:lnTo>
                <a:lnTo>
                  <a:pt x="8904921" y="3413774"/>
                </a:lnTo>
                <a:cubicBezTo>
                  <a:pt x="8868284" y="3413519"/>
                  <a:pt x="8836559" y="3409171"/>
                  <a:pt x="8805551" y="3412237"/>
                </a:cubicBezTo>
                <a:cubicBezTo>
                  <a:pt x="8792955" y="3408854"/>
                  <a:pt x="8781083" y="3407488"/>
                  <a:pt x="8769572" y="3412551"/>
                </a:cubicBezTo>
                <a:cubicBezTo>
                  <a:pt x="8735382" y="3410862"/>
                  <a:pt x="8727105" y="3403632"/>
                  <a:pt x="8705440" y="3409271"/>
                </a:cubicBezTo>
                <a:cubicBezTo>
                  <a:pt x="8686231" y="3397576"/>
                  <a:pt x="8685094" y="3402040"/>
                  <a:pt x="8676067" y="3405389"/>
                </a:cubicBezTo>
                <a:lnTo>
                  <a:pt x="8674779" y="3405628"/>
                </a:lnTo>
                <a:lnTo>
                  <a:pt x="8672154" y="3403956"/>
                </a:lnTo>
                <a:lnTo>
                  <a:pt x="8666720" y="3403182"/>
                </a:lnTo>
                <a:lnTo>
                  <a:pt x="8651886" y="3403680"/>
                </a:lnTo>
                <a:lnTo>
                  <a:pt x="8646307" y="3404298"/>
                </a:lnTo>
                <a:cubicBezTo>
                  <a:pt x="8642465" y="3404565"/>
                  <a:pt x="8639912" y="3404534"/>
                  <a:pt x="8638145" y="3404287"/>
                </a:cubicBezTo>
                <a:lnTo>
                  <a:pt x="8637941" y="3404149"/>
                </a:lnTo>
                <a:lnTo>
                  <a:pt x="8630296" y="3404406"/>
                </a:lnTo>
                <a:cubicBezTo>
                  <a:pt x="8617394" y="3405155"/>
                  <a:pt x="8604838" y="3406180"/>
                  <a:pt x="8592887" y="3407398"/>
                </a:cubicBezTo>
                <a:cubicBezTo>
                  <a:pt x="8582781" y="3399722"/>
                  <a:pt x="8538622" y="3408789"/>
                  <a:pt x="8543455" y="3394319"/>
                </a:cubicBezTo>
                <a:cubicBezTo>
                  <a:pt x="8527334" y="3395534"/>
                  <a:pt x="8517583" y="3401542"/>
                  <a:pt x="8523012" y="3392051"/>
                </a:cubicBezTo>
                <a:cubicBezTo>
                  <a:pt x="8517705" y="3392178"/>
                  <a:pt x="8514435" y="3391372"/>
                  <a:pt x="8512093" y="3390108"/>
                </a:cubicBezTo>
                <a:lnTo>
                  <a:pt x="8511416" y="3389513"/>
                </a:lnTo>
                <a:lnTo>
                  <a:pt x="8475551" y="3392450"/>
                </a:lnTo>
                <a:lnTo>
                  <a:pt x="8470789" y="3391736"/>
                </a:lnTo>
                <a:lnTo>
                  <a:pt x="8447414" y="3395064"/>
                </a:lnTo>
                <a:lnTo>
                  <a:pt x="8435335" y="3396028"/>
                </a:lnTo>
                <a:lnTo>
                  <a:pt x="8431923" y="3397855"/>
                </a:lnTo>
                <a:cubicBezTo>
                  <a:pt x="8428239" y="3398965"/>
                  <a:pt x="8422959" y="3399444"/>
                  <a:pt x="8414099" y="3398491"/>
                </a:cubicBezTo>
                <a:lnTo>
                  <a:pt x="8412049" y="3397978"/>
                </a:lnTo>
                <a:lnTo>
                  <a:pt x="8397349" y="3400683"/>
                </a:lnTo>
                <a:cubicBezTo>
                  <a:pt x="8392615" y="3401933"/>
                  <a:pt x="8388424" y="3403524"/>
                  <a:pt x="8385030" y="3405585"/>
                </a:cubicBezTo>
                <a:cubicBezTo>
                  <a:pt x="8334977" y="3394568"/>
                  <a:pt x="8287750" y="3404648"/>
                  <a:pt x="8233422" y="3402742"/>
                </a:cubicBezTo>
                <a:cubicBezTo>
                  <a:pt x="8209936" y="3385601"/>
                  <a:pt x="8116056" y="3406588"/>
                  <a:pt x="8102569" y="3423208"/>
                </a:cubicBezTo>
                <a:cubicBezTo>
                  <a:pt x="8102264" y="3408645"/>
                  <a:pt x="8034186" y="3428475"/>
                  <a:pt x="8016625" y="3428989"/>
                </a:cubicBezTo>
                <a:cubicBezTo>
                  <a:pt x="8010771" y="3429161"/>
                  <a:pt x="8010530" y="3427186"/>
                  <a:pt x="8020284" y="3421076"/>
                </a:cubicBezTo>
                <a:cubicBezTo>
                  <a:pt x="8001623" y="3422777"/>
                  <a:pt x="7982361" y="3415208"/>
                  <a:pt x="7992871" y="3409037"/>
                </a:cubicBezTo>
                <a:cubicBezTo>
                  <a:pt x="7936181" y="3422244"/>
                  <a:pt x="7852511" y="3409112"/>
                  <a:pt x="7788452" y="3415110"/>
                </a:cubicBezTo>
                <a:cubicBezTo>
                  <a:pt x="7753529" y="3400598"/>
                  <a:pt x="7772461" y="3414025"/>
                  <a:pt x="7736237" y="3411311"/>
                </a:cubicBezTo>
                <a:cubicBezTo>
                  <a:pt x="7746145" y="3424670"/>
                  <a:pt x="7692261" y="3403816"/>
                  <a:pt x="7690279" y="3418893"/>
                </a:cubicBezTo>
                <a:cubicBezTo>
                  <a:pt x="7683750" y="3417921"/>
                  <a:pt x="7677487" y="3416505"/>
                  <a:pt x="7671219" y="3414970"/>
                </a:cubicBezTo>
                <a:lnTo>
                  <a:pt x="7667928" y="3414173"/>
                </a:lnTo>
                <a:lnTo>
                  <a:pt x="7654774" y="3413595"/>
                </a:lnTo>
                <a:lnTo>
                  <a:pt x="7651067" y="3410171"/>
                </a:lnTo>
                <a:lnTo>
                  <a:pt x="7631267" y="3406963"/>
                </a:lnTo>
                <a:cubicBezTo>
                  <a:pt x="7623851" y="3406267"/>
                  <a:pt x="7615871" y="3406106"/>
                  <a:pt x="7607053" y="3406809"/>
                </a:cubicBezTo>
                <a:cubicBezTo>
                  <a:pt x="7585359" y="3412784"/>
                  <a:pt x="7551579" y="3405461"/>
                  <a:pt x="7521027" y="3405904"/>
                </a:cubicBezTo>
                <a:lnTo>
                  <a:pt x="7506997" y="3407754"/>
                </a:lnTo>
                <a:lnTo>
                  <a:pt x="7461204" y="3404669"/>
                </a:lnTo>
                <a:cubicBezTo>
                  <a:pt x="7448169" y="3404071"/>
                  <a:pt x="7434640" y="3403756"/>
                  <a:pt x="7420396" y="3403975"/>
                </a:cubicBezTo>
                <a:lnTo>
                  <a:pt x="7393955" y="3405447"/>
                </a:lnTo>
                <a:lnTo>
                  <a:pt x="7387024" y="3404227"/>
                </a:lnTo>
                <a:cubicBezTo>
                  <a:pt x="7374952" y="3404363"/>
                  <a:pt x="7358975" y="3408656"/>
                  <a:pt x="7360398" y="3403441"/>
                </a:cubicBezTo>
                <a:lnTo>
                  <a:pt x="7346837" y="3405249"/>
                </a:lnTo>
                <a:lnTo>
                  <a:pt x="7333451" y="3401087"/>
                </a:lnTo>
                <a:cubicBezTo>
                  <a:pt x="7331985" y="3400120"/>
                  <a:pt x="7330882" y="3399091"/>
                  <a:pt x="7330179" y="3398037"/>
                </a:cubicBezTo>
                <a:lnTo>
                  <a:pt x="7311232" y="3399406"/>
                </a:lnTo>
                <a:lnTo>
                  <a:pt x="7295699" y="3396426"/>
                </a:lnTo>
                <a:lnTo>
                  <a:pt x="7282158" y="3398374"/>
                </a:lnTo>
                <a:lnTo>
                  <a:pt x="7276538" y="3397935"/>
                </a:lnTo>
                <a:lnTo>
                  <a:pt x="7262569" y="3396460"/>
                </a:lnTo>
                <a:cubicBezTo>
                  <a:pt x="7255407" y="3395426"/>
                  <a:pt x="7247392" y="3394180"/>
                  <a:pt x="7238468" y="3393183"/>
                </a:cubicBezTo>
                <a:lnTo>
                  <a:pt x="7230949" y="3392727"/>
                </a:lnTo>
                <a:lnTo>
                  <a:pt x="7214580" y="3387715"/>
                </a:lnTo>
                <a:cubicBezTo>
                  <a:pt x="7202670" y="3383926"/>
                  <a:pt x="7193296" y="3381373"/>
                  <a:pt x="7182893" y="3383429"/>
                </a:cubicBezTo>
                <a:cubicBezTo>
                  <a:pt x="7165160" y="3378534"/>
                  <a:pt x="7152772" y="3364815"/>
                  <a:pt x="7127104" y="3368475"/>
                </a:cubicBezTo>
                <a:cubicBezTo>
                  <a:pt x="7134894" y="3362260"/>
                  <a:pt x="7098599" y="3367723"/>
                  <a:pt x="7094311" y="3361339"/>
                </a:cubicBezTo>
                <a:cubicBezTo>
                  <a:pt x="7092331" y="3356198"/>
                  <a:pt x="7080860" y="3356657"/>
                  <a:pt x="7072124" y="3354762"/>
                </a:cubicBezTo>
                <a:cubicBezTo>
                  <a:pt x="7065898" y="3349511"/>
                  <a:pt x="7021942" y="3344717"/>
                  <a:pt x="7006638" y="3345473"/>
                </a:cubicBezTo>
                <a:cubicBezTo>
                  <a:pt x="6963504" y="3350697"/>
                  <a:pt x="6928807" y="3329559"/>
                  <a:pt x="6894320" y="3333192"/>
                </a:cubicBezTo>
                <a:cubicBezTo>
                  <a:pt x="6885290" y="3332697"/>
                  <a:pt x="6877803" y="3331507"/>
                  <a:pt x="6871318" y="3329892"/>
                </a:cubicBezTo>
                <a:lnTo>
                  <a:pt x="6855157" y="3324330"/>
                </a:lnTo>
                <a:cubicBezTo>
                  <a:pt x="6854956" y="3323109"/>
                  <a:pt x="6854755" y="3321887"/>
                  <a:pt x="6854555" y="3320665"/>
                </a:cubicBezTo>
                <a:lnTo>
                  <a:pt x="6842483" y="3318413"/>
                </a:lnTo>
                <a:lnTo>
                  <a:pt x="6840027" y="3317245"/>
                </a:lnTo>
                <a:cubicBezTo>
                  <a:pt x="6835354" y="3315001"/>
                  <a:pt x="6830588" y="3312868"/>
                  <a:pt x="6825185" y="3311114"/>
                </a:cubicBezTo>
                <a:cubicBezTo>
                  <a:pt x="6810331" y="3324866"/>
                  <a:pt x="6776772" y="3298463"/>
                  <a:pt x="6774755" y="3312168"/>
                </a:cubicBezTo>
                <a:cubicBezTo>
                  <a:pt x="6742477" y="3304924"/>
                  <a:pt x="6749024" y="3319870"/>
                  <a:pt x="6728129" y="3301832"/>
                </a:cubicBezTo>
                <a:cubicBezTo>
                  <a:pt x="6661764" y="3299056"/>
                  <a:pt x="6593104" y="3275946"/>
                  <a:pt x="6527587" y="3280829"/>
                </a:cubicBezTo>
                <a:cubicBezTo>
                  <a:pt x="6542935" y="3276465"/>
                  <a:pt x="6531033" y="3266920"/>
                  <a:pt x="6511742" y="3266067"/>
                </a:cubicBezTo>
                <a:cubicBezTo>
                  <a:pt x="6570025" y="3248440"/>
                  <a:pt x="6418649" y="3271458"/>
                  <a:pt x="6434953" y="3253360"/>
                </a:cubicBezTo>
                <a:cubicBezTo>
                  <a:pt x="6407781" y="3267048"/>
                  <a:pt x="6300040" y="3274313"/>
                  <a:pt x="6292331" y="3255322"/>
                </a:cubicBezTo>
                <a:cubicBezTo>
                  <a:pt x="6242057" y="3246469"/>
                  <a:pt x="6188266" y="3249680"/>
                  <a:pt x="6149913" y="3232917"/>
                </a:cubicBezTo>
                <a:cubicBezTo>
                  <a:pt x="6144898" y="3234391"/>
                  <a:pt x="6139526" y="3235322"/>
                  <a:pt x="6133930" y="3235867"/>
                </a:cubicBezTo>
                <a:lnTo>
                  <a:pt x="6117554" y="3236464"/>
                </a:lnTo>
                <a:lnTo>
                  <a:pt x="6116039" y="3235720"/>
                </a:lnTo>
                <a:cubicBezTo>
                  <a:pt x="6108393" y="3233681"/>
                  <a:pt x="6102936" y="3233437"/>
                  <a:pt x="6098459" y="3233988"/>
                </a:cubicBezTo>
                <a:lnTo>
                  <a:pt x="6093630" y="3235240"/>
                </a:lnTo>
                <a:lnTo>
                  <a:pt x="6081261" y="3234563"/>
                </a:lnTo>
                <a:lnTo>
                  <a:pt x="6056067" y="3234608"/>
                </a:lnTo>
                <a:lnTo>
                  <a:pt x="6052129" y="3233324"/>
                </a:lnTo>
                <a:lnTo>
                  <a:pt x="6015338" y="3231378"/>
                </a:lnTo>
                <a:cubicBezTo>
                  <a:pt x="6015291" y="3231165"/>
                  <a:pt x="6015245" y="3230951"/>
                  <a:pt x="6015198" y="3230737"/>
                </a:cubicBezTo>
                <a:cubicBezTo>
                  <a:pt x="6014048" y="3229257"/>
                  <a:pt x="6011617" y="3228081"/>
                  <a:pt x="6006436" y="3227508"/>
                </a:cubicBezTo>
                <a:cubicBezTo>
                  <a:pt x="6019781" y="3219395"/>
                  <a:pt x="6005305" y="3223709"/>
                  <a:pt x="5988851" y="3222735"/>
                </a:cubicBezTo>
                <a:cubicBezTo>
                  <a:pt x="6005907" y="3209918"/>
                  <a:pt x="5955918" y="3212588"/>
                  <a:pt x="5952863" y="3204137"/>
                </a:cubicBezTo>
                <a:cubicBezTo>
                  <a:pt x="5940395" y="3203711"/>
                  <a:pt x="5927517" y="3203028"/>
                  <a:pt x="5914548" y="3202041"/>
                </a:cubicBezTo>
                <a:lnTo>
                  <a:pt x="5907020" y="3201283"/>
                </a:lnTo>
                <a:cubicBezTo>
                  <a:pt x="5906995" y="3201231"/>
                  <a:pt x="5906969" y="3201180"/>
                  <a:pt x="5906944" y="3201129"/>
                </a:cubicBezTo>
                <a:cubicBezTo>
                  <a:pt x="5905471" y="3200668"/>
                  <a:pt x="5903056" y="3200308"/>
                  <a:pt x="5899155" y="3200053"/>
                </a:cubicBezTo>
                <a:lnTo>
                  <a:pt x="5893294" y="3199901"/>
                </a:lnTo>
                <a:lnTo>
                  <a:pt x="5878691" y="3198431"/>
                </a:lnTo>
                <a:lnTo>
                  <a:pt x="5874165" y="3197003"/>
                </a:lnTo>
                <a:lnTo>
                  <a:pt x="5873092" y="3195108"/>
                </a:lnTo>
                <a:lnTo>
                  <a:pt x="5871658" y="3195162"/>
                </a:lnTo>
                <a:cubicBezTo>
                  <a:pt x="5860152" y="3197097"/>
                  <a:pt x="5855231" y="3201097"/>
                  <a:pt x="5846928" y="3187725"/>
                </a:cubicBezTo>
                <a:cubicBezTo>
                  <a:pt x="5821379" y="3190142"/>
                  <a:pt x="5819686" y="3182343"/>
                  <a:pt x="5788468" y="3176316"/>
                </a:cubicBezTo>
                <a:cubicBezTo>
                  <a:pt x="5773119" y="3179521"/>
                  <a:pt x="5762947" y="3176704"/>
                  <a:pt x="5753823" y="3171919"/>
                </a:cubicBezTo>
                <a:cubicBezTo>
                  <a:pt x="5721557" y="3170726"/>
                  <a:pt x="5694983" y="3162549"/>
                  <a:pt x="5660194" y="3157536"/>
                </a:cubicBezTo>
                <a:cubicBezTo>
                  <a:pt x="5619608" y="3159495"/>
                  <a:pt x="5604384" y="3146636"/>
                  <a:pt x="5567188" y="3141325"/>
                </a:cubicBezTo>
                <a:cubicBezTo>
                  <a:pt x="5530345" y="3148235"/>
                  <a:pt x="5543868" y="3129416"/>
                  <a:pt x="5526178" y="3123274"/>
                </a:cubicBezTo>
                <a:lnTo>
                  <a:pt x="5520866" y="3122322"/>
                </a:lnTo>
                <a:lnTo>
                  <a:pt x="5506009" y="3122332"/>
                </a:lnTo>
                <a:lnTo>
                  <a:pt x="5500363" y="3122766"/>
                </a:lnTo>
                <a:cubicBezTo>
                  <a:pt x="5496497" y="3122905"/>
                  <a:pt x="5493953" y="3122792"/>
                  <a:pt x="5492228" y="3122486"/>
                </a:cubicBezTo>
                <a:lnTo>
                  <a:pt x="5492044" y="3122342"/>
                </a:lnTo>
                <a:lnTo>
                  <a:pt x="5484386" y="3122347"/>
                </a:lnTo>
                <a:cubicBezTo>
                  <a:pt x="5471420" y="3122670"/>
                  <a:pt x="5458764" y="3123280"/>
                  <a:pt x="5446679" y="3124105"/>
                </a:cubicBezTo>
                <a:cubicBezTo>
                  <a:pt x="5437659" y="3116107"/>
                  <a:pt x="5392392" y="3123709"/>
                  <a:pt x="5399188" y="3109418"/>
                </a:cubicBezTo>
                <a:cubicBezTo>
                  <a:pt x="5382948" y="3110102"/>
                  <a:pt x="5372407" y="3115781"/>
                  <a:pt x="5379117" y="3106482"/>
                </a:cubicBezTo>
                <a:cubicBezTo>
                  <a:pt x="5373809" y="3106435"/>
                  <a:pt x="5370660" y="3105521"/>
                  <a:pt x="5368499" y="3104181"/>
                </a:cubicBezTo>
                <a:lnTo>
                  <a:pt x="5367902" y="3103566"/>
                </a:lnTo>
                <a:lnTo>
                  <a:pt x="5331747" y="3105319"/>
                </a:lnTo>
                <a:lnTo>
                  <a:pt x="5327095" y="3104450"/>
                </a:lnTo>
                <a:lnTo>
                  <a:pt x="5303337" y="3107003"/>
                </a:lnTo>
                <a:lnTo>
                  <a:pt x="5291164" y="3107570"/>
                </a:lnTo>
                <a:lnTo>
                  <a:pt x="5287515" y="3109282"/>
                </a:lnTo>
                <a:cubicBezTo>
                  <a:pt x="5283689" y="3110269"/>
                  <a:pt x="5278356" y="3110573"/>
                  <a:pt x="5269654" y="3109330"/>
                </a:cubicBezTo>
                <a:lnTo>
                  <a:pt x="5267681" y="3108752"/>
                </a:lnTo>
                <a:lnTo>
                  <a:pt x="5252655" y="3110969"/>
                </a:lnTo>
                <a:cubicBezTo>
                  <a:pt x="5247766" y="3112062"/>
                  <a:pt x="5243369" y="3113511"/>
                  <a:pt x="5239703" y="3115460"/>
                </a:cubicBezTo>
                <a:cubicBezTo>
                  <a:pt x="5191311" y="3102811"/>
                  <a:pt x="5142849" y="3111324"/>
                  <a:pt x="5088947" y="3107634"/>
                </a:cubicBezTo>
                <a:cubicBezTo>
                  <a:pt x="5027989" y="3108214"/>
                  <a:pt x="4985627" y="3110432"/>
                  <a:pt x="4945514" y="3110162"/>
                </a:cubicBezTo>
                <a:cubicBezTo>
                  <a:pt x="4926678" y="3111245"/>
                  <a:pt x="4789238" y="3111826"/>
                  <a:pt x="4800559" y="3106010"/>
                </a:cubicBezTo>
                <a:cubicBezTo>
                  <a:pt x="4742239" y="3117333"/>
                  <a:pt x="4708324" y="3101468"/>
                  <a:pt x="4643642" y="3105351"/>
                </a:cubicBezTo>
                <a:cubicBezTo>
                  <a:pt x="4610808" y="3089712"/>
                  <a:pt x="4627845" y="3103743"/>
                  <a:pt x="4592107" y="3099840"/>
                </a:cubicBezTo>
                <a:cubicBezTo>
                  <a:pt x="4600157" y="3113506"/>
                  <a:pt x="4549287" y="3090911"/>
                  <a:pt x="4545249" y="3105899"/>
                </a:cubicBezTo>
                <a:cubicBezTo>
                  <a:pt x="4538872" y="3104716"/>
                  <a:pt x="4532825" y="3103094"/>
                  <a:pt x="4526782" y="3101355"/>
                </a:cubicBezTo>
                <a:lnTo>
                  <a:pt x="4523614" y="3100453"/>
                </a:lnTo>
                <a:lnTo>
                  <a:pt x="4510579" y="3099442"/>
                </a:lnTo>
                <a:lnTo>
                  <a:pt x="4507348" y="3095901"/>
                </a:lnTo>
                <a:lnTo>
                  <a:pt x="4348949" y="3090220"/>
                </a:lnTo>
                <a:cubicBezTo>
                  <a:pt x="4335046" y="3092487"/>
                  <a:pt x="4290056" y="3092155"/>
                  <a:pt x="4280362" y="3087618"/>
                </a:cubicBezTo>
                <a:cubicBezTo>
                  <a:pt x="4270739" y="3086627"/>
                  <a:pt x="4260237" y="3088220"/>
                  <a:pt x="4254634" y="3083366"/>
                </a:cubicBezTo>
                <a:cubicBezTo>
                  <a:pt x="4233731" y="3080512"/>
                  <a:pt x="4185859" y="3073948"/>
                  <a:pt x="4154942" y="3070490"/>
                </a:cubicBezTo>
                <a:cubicBezTo>
                  <a:pt x="4138280" y="3076599"/>
                  <a:pt x="4112117" y="3064194"/>
                  <a:pt x="4069131" y="3062612"/>
                </a:cubicBezTo>
                <a:cubicBezTo>
                  <a:pt x="4050897" y="3069679"/>
                  <a:pt x="4040160" y="3061449"/>
                  <a:pt x="4005249" y="3070810"/>
                </a:cubicBezTo>
                <a:cubicBezTo>
                  <a:pt x="4003818" y="3069842"/>
                  <a:pt x="4002032" y="3068943"/>
                  <a:pt x="3999945" y="3068139"/>
                </a:cubicBezTo>
                <a:cubicBezTo>
                  <a:pt x="3987818" y="3063468"/>
                  <a:pt x="3968381" y="3062958"/>
                  <a:pt x="3956529" y="3067000"/>
                </a:cubicBezTo>
                <a:cubicBezTo>
                  <a:pt x="3900898" y="3079382"/>
                  <a:pt x="3850463" y="3077929"/>
                  <a:pt x="3803031" y="3079823"/>
                </a:cubicBezTo>
                <a:cubicBezTo>
                  <a:pt x="3749421" y="3080464"/>
                  <a:pt x="3785521" y="3065630"/>
                  <a:pt x="3718229" y="3077134"/>
                </a:cubicBezTo>
                <a:cubicBezTo>
                  <a:pt x="3711244" y="3071611"/>
                  <a:pt x="3702770" y="3071184"/>
                  <a:pt x="3688357" y="3073468"/>
                </a:cubicBezTo>
                <a:cubicBezTo>
                  <a:pt x="3662326" y="3073378"/>
                  <a:pt x="3664937" y="3059899"/>
                  <a:pt x="3638298" y="3067494"/>
                </a:cubicBezTo>
                <a:cubicBezTo>
                  <a:pt x="3643333" y="3060328"/>
                  <a:pt x="3589079" y="3063658"/>
                  <a:pt x="3601443" y="3056355"/>
                </a:cubicBezTo>
                <a:cubicBezTo>
                  <a:pt x="3584797" y="3049384"/>
                  <a:pt x="3575923" y="3060108"/>
                  <a:pt x="3559361" y="3054005"/>
                </a:cubicBezTo>
                <a:cubicBezTo>
                  <a:pt x="3540444" y="3052269"/>
                  <a:pt x="3569896" y="3061996"/>
                  <a:pt x="3548859" y="3062094"/>
                </a:cubicBezTo>
                <a:cubicBezTo>
                  <a:pt x="3523419" y="3060901"/>
                  <a:pt x="3522848" y="3074222"/>
                  <a:pt x="3504082" y="3056779"/>
                </a:cubicBezTo>
                <a:lnTo>
                  <a:pt x="3436234" y="3047769"/>
                </a:lnTo>
                <a:cubicBezTo>
                  <a:pt x="3420764" y="3051629"/>
                  <a:pt x="3408644" y="3049227"/>
                  <a:pt x="3396914" y="3044803"/>
                </a:cubicBezTo>
                <a:cubicBezTo>
                  <a:pt x="3361398" y="3044955"/>
                  <a:pt x="3329425" y="3037856"/>
                  <a:pt x="3289720" y="3034278"/>
                </a:cubicBezTo>
                <a:cubicBezTo>
                  <a:pt x="3246348" y="3037943"/>
                  <a:pt x="3224942" y="3025667"/>
                  <a:pt x="3182509" y="3021890"/>
                </a:cubicBezTo>
                <a:cubicBezTo>
                  <a:pt x="3139731" y="3031583"/>
                  <a:pt x="3155749" y="3004773"/>
                  <a:pt x="3119879" y="3004134"/>
                </a:cubicBezTo>
                <a:cubicBezTo>
                  <a:pt x="3060941" y="3012153"/>
                  <a:pt x="3121880" y="2995117"/>
                  <a:pt x="3031656" y="2995077"/>
                </a:cubicBezTo>
                <a:cubicBezTo>
                  <a:pt x="3026453" y="2996603"/>
                  <a:pt x="3015685" y="2994367"/>
                  <a:pt x="3017018" y="2992034"/>
                </a:cubicBezTo>
                <a:cubicBezTo>
                  <a:pt x="2997245" y="2992118"/>
                  <a:pt x="2941342" y="2976346"/>
                  <a:pt x="2913012" y="2978042"/>
                </a:cubicBezTo>
                <a:cubicBezTo>
                  <a:pt x="2858481" y="2969139"/>
                  <a:pt x="2831094" y="2979433"/>
                  <a:pt x="2791382" y="2975899"/>
                </a:cubicBezTo>
                <a:cubicBezTo>
                  <a:pt x="2745836" y="2966063"/>
                  <a:pt x="2719288" y="2957529"/>
                  <a:pt x="2639738" y="2936567"/>
                </a:cubicBezTo>
                <a:lnTo>
                  <a:pt x="2369741" y="2876435"/>
                </a:lnTo>
                <a:cubicBezTo>
                  <a:pt x="2269614" y="2832081"/>
                  <a:pt x="2140023" y="2856176"/>
                  <a:pt x="2078755" y="2852909"/>
                </a:cubicBezTo>
                <a:cubicBezTo>
                  <a:pt x="2053362" y="2866100"/>
                  <a:pt x="2032778" y="2851474"/>
                  <a:pt x="2002128" y="2856835"/>
                </a:cubicBezTo>
                <a:cubicBezTo>
                  <a:pt x="1933939" y="2859736"/>
                  <a:pt x="1866254" y="2874726"/>
                  <a:pt x="1777746" y="2864566"/>
                </a:cubicBezTo>
                <a:cubicBezTo>
                  <a:pt x="1737851" y="2905864"/>
                  <a:pt x="1634115" y="2880970"/>
                  <a:pt x="1549425" y="2904556"/>
                </a:cubicBezTo>
                <a:cubicBezTo>
                  <a:pt x="1500265" y="2909373"/>
                  <a:pt x="1423030" y="2888862"/>
                  <a:pt x="1405992" y="2911144"/>
                </a:cubicBezTo>
                <a:cubicBezTo>
                  <a:pt x="1383494" y="2897507"/>
                  <a:pt x="1362438" y="2919536"/>
                  <a:pt x="1337848" y="2921491"/>
                </a:cubicBezTo>
                <a:cubicBezTo>
                  <a:pt x="1318218" y="2912820"/>
                  <a:pt x="1308478" y="2920319"/>
                  <a:pt x="1290645" y="2921985"/>
                </a:cubicBezTo>
                <a:cubicBezTo>
                  <a:pt x="1282569" y="2916637"/>
                  <a:pt x="1267476" y="2916916"/>
                  <a:pt x="1262341" y="2923190"/>
                </a:cubicBezTo>
                <a:cubicBezTo>
                  <a:pt x="1269627" y="2937654"/>
                  <a:pt x="1217209" y="2930439"/>
                  <a:pt x="1213314" y="2940415"/>
                </a:cubicBezTo>
                <a:cubicBezTo>
                  <a:pt x="1182890" y="2942495"/>
                  <a:pt x="1050782" y="2929830"/>
                  <a:pt x="1028405" y="2945799"/>
                </a:cubicBezTo>
                <a:cubicBezTo>
                  <a:pt x="966896" y="2953381"/>
                  <a:pt x="877997" y="2927977"/>
                  <a:pt x="851857" y="2928423"/>
                </a:cubicBezTo>
                <a:cubicBezTo>
                  <a:pt x="825919" y="2899251"/>
                  <a:pt x="699677" y="2976135"/>
                  <a:pt x="588681" y="2977769"/>
                </a:cubicBezTo>
                <a:cubicBezTo>
                  <a:pt x="573724" y="2974953"/>
                  <a:pt x="565729" y="2974991"/>
                  <a:pt x="561717" y="2981641"/>
                </a:cubicBezTo>
                <a:cubicBezTo>
                  <a:pt x="532860" y="2985482"/>
                  <a:pt x="475932" y="2991762"/>
                  <a:pt x="415541" y="3000819"/>
                </a:cubicBezTo>
                <a:cubicBezTo>
                  <a:pt x="370154" y="3008289"/>
                  <a:pt x="146634" y="3001788"/>
                  <a:pt x="86183" y="3009699"/>
                </a:cubicBezTo>
                <a:lnTo>
                  <a:pt x="0" y="3044978"/>
                </a:lnTo>
                <a:close/>
              </a:path>
            </a:pathLst>
          </a:custGeom>
        </p:spPr>
      </p:pic>
      <p:sp>
        <p:nvSpPr>
          <p:cNvPr id="9" name="TextBox 8">
            <a:extLst>
              <a:ext uri="{FF2B5EF4-FFF2-40B4-BE49-F238E27FC236}">
                <a16:creationId xmlns:a16="http://schemas.microsoft.com/office/drawing/2014/main" id="{5D70E96B-70E2-15AA-D101-AB09B3E55FF0}"/>
              </a:ext>
            </a:extLst>
          </p:cNvPr>
          <p:cNvSpPr txBox="1"/>
          <p:nvPr/>
        </p:nvSpPr>
        <p:spPr>
          <a:xfrm>
            <a:off x="4410075" y="3011834"/>
            <a:ext cx="4572000" cy="2826991"/>
          </a:xfrm>
          <a:prstGeom prst="rect">
            <a:avLst/>
          </a:prstGeom>
        </p:spPr>
        <p:txBody>
          <a:bodyPr vert="horz" lIns="68580" tIns="34290" rIns="68580" bIns="34290" rtlCol="0" anchor="ctr">
            <a:normAutofit/>
          </a:bodyPr>
          <a:lstStyle/>
          <a:p>
            <a:pPr>
              <a:lnSpc>
                <a:spcPct val="150000"/>
              </a:lnSpc>
              <a:spcAft>
                <a:spcPts val="450"/>
              </a:spcAft>
            </a:pPr>
            <a:r>
              <a:rPr lang="en-US" dirty="0"/>
              <a:t>Educating customers on cybersecurity and adhering to the NIST Cybersecurity Framework are key to enhancing security and building trust:</a:t>
            </a:r>
          </a:p>
          <a:p>
            <a:pPr marL="214313" indent="-171450">
              <a:lnSpc>
                <a:spcPct val="150000"/>
              </a:lnSpc>
              <a:spcAft>
                <a:spcPts val="450"/>
              </a:spcAft>
              <a:buFont typeface="Arial" panose="020B0604020202020204" pitchFamily="34" charset="0"/>
              <a:buChar char="•"/>
            </a:pPr>
            <a:r>
              <a:rPr lang="en-US" dirty="0"/>
              <a:t>Cybersecurity Importance</a:t>
            </a:r>
          </a:p>
          <a:p>
            <a:pPr marL="214313" indent="-171450">
              <a:lnSpc>
                <a:spcPct val="150000"/>
              </a:lnSpc>
              <a:spcAft>
                <a:spcPts val="450"/>
              </a:spcAft>
              <a:buFont typeface="Arial" panose="020B0604020202020204" pitchFamily="34" charset="0"/>
              <a:buChar char="•"/>
            </a:pPr>
            <a:r>
              <a:rPr lang="en-US" dirty="0"/>
              <a:t>Transparency and Trust</a:t>
            </a:r>
          </a:p>
        </p:txBody>
      </p:sp>
      <p:pic>
        <p:nvPicPr>
          <p:cNvPr id="160" name="Audio 159">
            <a:extLst>
              <a:ext uri="{FF2B5EF4-FFF2-40B4-BE49-F238E27FC236}">
                <a16:creationId xmlns:a16="http://schemas.microsoft.com/office/drawing/2014/main" id="{22C503E6-FD85-1B2E-0748-9A49F0721C6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72475" y="5229225"/>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98080"/>
    </mc:Choice>
    <mc:Fallback xmlns="">
      <p:transition spd="slow" advTm="980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0"/>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A6F17AE-6967-AEB7-9DA0-39C320BE3C19}"/>
              </a:ext>
            </a:extLst>
          </p:cNvPr>
          <p:cNvSpPr txBox="1"/>
          <p:nvPr/>
        </p:nvSpPr>
        <p:spPr>
          <a:xfrm>
            <a:off x="467592" y="418324"/>
            <a:ext cx="4040627" cy="994172"/>
          </a:xfrm>
          <a:prstGeom prst="rect">
            <a:avLst/>
          </a:prstGeom>
        </p:spPr>
        <p:txBody>
          <a:bodyPr vert="horz" lIns="68580" tIns="34290" rIns="68580" bIns="34290" rtlCol="0" anchor="ctr">
            <a:normAutofit/>
          </a:bodyPr>
          <a:lstStyle/>
          <a:p>
            <a:pPr>
              <a:lnSpc>
                <a:spcPct val="90000"/>
              </a:lnSpc>
              <a:spcBef>
                <a:spcPct val="0"/>
              </a:spcBef>
              <a:spcAft>
                <a:spcPts val="450"/>
              </a:spcAft>
            </a:pPr>
            <a:r>
              <a:rPr lang="en-US" sz="3300" dirty="0">
                <a:latin typeface="+mj-lt"/>
                <a:ea typeface="+mj-ea"/>
                <a:cs typeface="+mj-cs"/>
              </a:rPr>
              <a:t>Reference</a:t>
            </a:r>
          </a:p>
        </p:txBody>
      </p:sp>
      <p:sp>
        <p:nvSpPr>
          <p:cNvPr id="2" name="TextBox 1">
            <a:extLst>
              <a:ext uri="{FF2B5EF4-FFF2-40B4-BE49-F238E27FC236}">
                <a16:creationId xmlns:a16="http://schemas.microsoft.com/office/drawing/2014/main" id="{D9D2BBFD-ADC9-E46F-78E9-A6E12548DE99}"/>
              </a:ext>
            </a:extLst>
          </p:cNvPr>
          <p:cNvSpPr txBox="1"/>
          <p:nvPr/>
        </p:nvSpPr>
        <p:spPr>
          <a:xfrm>
            <a:off x="467592" y="1322173"/>
            <a:ext cx="4738253" cy="4404734"/>
          </a:xfrm>
          <a:prstGeom prst="rect">
            <a:avLst/>
          </a:prstGeom>
        </p:spPr>
        <p:txBody>
          <a:bodyPr vert="horz" lIns="68580" tIns="34290" rIns="68580" bIns="34290" rtlCol="0">
            <a:normAutofit lnSpcReduction="10000"/>
          </a:bodyPr>
          <a:lstStyle/>
          <a:p>
            <a:pPr fontAlgn="base">
              <a:lnSpc>
                <a:spcPct val="110000"/>
              </a:lnSpc>
              <a:spcAft>
                <a:spcPts val="450"/>
              </a:spcAft>
            </a:pPr>
            <a:r>
              <a:rPr lang="en-US" sz="1400" dirty="0"/>
              <a:t>This NIST Cybersecurity Framework (CSF) 2.0 Reference Tool allows users to explore the Draft CSF 2.0 Core (Functions, Categories, ...</a:t>
            </a:r>
          </a:p>
          <a:p>
            <a:pPr fontAlgn="base">
              <a:lnSpc>
                <a:spcPct val="110000"/>
              </a:lnSpc>
              <a:spcAft>
                <a:spcPts val="450"/>
              </a:spcAft>
            </a:pPr>
            <a:r>
              <a:rPr lang="en-US" sz="1400" dirty="0">
                <a:hlinkClick r:id="rId2"/>
              </a:rPr>
              <a:t>https://csrc.nist.gov/Projects/Cybersecurity-Framework/Filters</a:t>
            </a:r>
            <a:endParaRPr lang="en-US" sz="1400" dirty="0"/>
          </a:p>
          <a:p>
            <a:pPr fontAlgn="base">
              <a:lnSpc>
                <a:spcPct val="110000"/>
              </a:lnSpc>
              <a:spcAft>
                <a:spcPts val="450"/>
              </a:spcAft>
            </a:pPr>
            <a:r>
              <a:rPr lang="en-US" sz="1400" dirty="0"/>
              <a:t>Review the description of the vendor's system described in the report · Search for “subservice” to find the section where any businesses that ...</a:t>
            </a:r>
          </a:p>
          <a:p>
            <a:pPr fontAlgn="base">
              <a:lnSpc>
                <a:spcPct val="110000"/>
              </a:lnSpc>
              <a:spcAft>
                <a:spcPts val="450"/>
              </a:spcAft>
            </a:pPr>
            <a:r>
              <a:rPr lang="en-US" sz="1400" dirty="0">
                <a:hlinkClick r:id="rId3"/>
              </a:rPr>
              <a:t>https://securityscorecard.com/blog/nist-cybersecurity-framework-to-assess-vendor-security/</a:t>
            </a:r>
            <a:endParaRPr lang="en-US" sz="1400" dirty="0"/>
          </a:p>
          <a:p>
            <a:pPr fontAlgn="base">
              <a:lnSpc>
                <a:spcPct val="110000"/>
              </a:lnSpc>
              <a:spcAft>
                <a:spcPts val="450"/>
              </a:spcAft>
            </a:pPr>
            <a:r>
              <a:rPr lang="en-US" sz="1400" dirty="0"/>
              <a:t>This page contains information about the NIST Cybersecurity Framework, which is a widely used approach to help </a:t>
            </a:r>
            <a:r>
              <a:rPr lang="en-US" sz="1400" dirty="0" err="1"/>
              <a:t>dete</a:t>
            </a:r>
            <a:r>
              <a:rPr lang="en-US" sz="1400" dirty="0"/>
              <a:t>.</a:t>
            </a:r>
          </a:p>
          <a:p>
            <a:pPr fontAlgn="base">
              <a:lnSpc>
                <a:spcPct val="110000"/>
              </a:lnSpc>
              <a:spcAft>
                <a:spcPts val="450"/>
              </a:spcAft>
            </a:pPr>
            <a:r>
              <a:rPr lang="en-US" sz="1400" dirty="0">
                <a:hlinkClick r:id="rId4"/>
              </a:rPr>
              <a:t>https://www.nist.gov/itl/smallbusinesscyber/nist-cybersecurity-framework-0</a:t>
            </a:r>
            <a:endParaRPr lang="en-US" sz="1400" dirty="0"/>
          </a:p>
          <a:p>
            <a:pPr fontAlgn="base">
              <a:lnSpc>
                <a:spcPct val="110000"/>
              </a:lnSpc>
              <a:spcAft>
                <a:spcPts val="450"/>
              </a:spcAft>
            </a:pPr>
            <a:r>
              <a:rPr lang="en-US" sz="1400" dirty="0"/>
              <a:t>Established cybersecurity roles and responsibilities enterprise-wide and for third-party stakeholders (suppliers, customers, partners).</a:t>
            </a:r>
          </a:p>
          <a:p>
            <a:pPr fontAlgn="base">
              <a:lnSpc>
                <a:spcPct val="110000"/>
              </a:lnSpc>
              <a:spcAft>
                <a:spcPts val="450"/>
              </a:spcAft>
            </a:pPr>
            <a:r>
              <a:rPr lang="en-US" sz="1400" dirty="0">
                <a:hlinkClick r:id="rId5"/>
              </a:rPr>
              <a:t>https://reciprocity.com/resource-center/complete-guide-to-nist-cybersecurity-framework-800-53-800-171/</a:t>
            </a:r>
            <a:endParaRPr lang="en-US" sz="1400" dirty="0"/>
          </a:p>
        </p:txBody>
      </p:sp>
      <p:pic>
        <p:nvPicPr>
          <p:cNvPr id="4" name="background">
            <a:extLst>
              <a:ext uri="{FF2B5EF4-FFF2-40B4-BE49-F238E27FC236}">
                <a16:creationId xmlns:a16="http://schemas.microsoft.com/office/drawing/2014/main" id="{5FC6BE6A-542A-4D61-62E1-063710C67F94}"/>
              </a:ext>
            </a:extLst>
          </p:cNvPr>
          <p:cNvPicPr>
            <a:picLocks noChangeAspect="1"/>
          </p:cNvPicPr>
          <p:nvPr/>
        </p:nvPicPr>
        <p:blipFill rotWithShape="1">
          <a:blip r:embed="rId6"/>
          <a:srcRect l="21832" r="21837" b="2"/>
          <a:stretch/>
        </p:blipFill>
        <p:spPr>
          <a:xfrm>
            <a:off x="5382895" y="2416130"/>
            <a:ext cx="3761105" cy="3755621"/>
          </a:xfrm>
          <a:custGeom>
            <a:avLst/>
            <a:gdLst/>
            <a:ahLst/>
            <a:cxnLst/>
            <a:rect l="l" t="t" r="r" b="b"/>
            <a:pathLst>
              <a:path w="5570706" h="5562584">
                <a:moveTo>
                  <a:pt x="3374687" y="0"/>
                </a:moveTo>
                <a:cubicBezTo>
                  <a:pt x="4190094" y="0"/>
                  <a:pt x="4937956" y="289196"/>
                  <a:pt x="5521301" y="770615"/>
                </a:cubicBezTo>
                <a:lnTo>
                  <a:pt x="5570706" y="815517"/>
                </a:lnTo>
                <a:lnTo>
                  <a:pt x="5570706" y="5562584"/>
                </a:lnTo>
                <a:lnTo>
                  <a:pt x="808135" y="5562584"/>
                </a:lnTo>
                <a:lnTo>
                  <a:pt x="770615" y="5521302"/>
                </a:lnTo>
                <a:cubicBezTo>
                  <a:pt x="289196" y="4937957"/>
                  <a:pt x="0" y="4190095"/>
                  <a:pt x="0" y="3374687"/>
                </a:cubicBezTo>
                <a:cubicBezTo>
                  <a:pt x="0" y="1510899"/>
                  <a:pt x="1510899" y="0"/>
                  <a:pt x="3374687" y="0"/>
                </a:cubicBezTo>
                <a:close/>
              </a:path>
            </a:pathLst>
          </a:custGeom>
        </p:spPr>
      </p:pic>
    </p:spTree>
    <p:extLst>
      <p:ext uri="{BB962C8B-B14F-4D97-AF65-F5344CB8AC3E}">
        <p14:creationId xmlns:p14="http://schemas.microsoft.com/office/powerpoint/2010/main" val="385023767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85</TotalTime>
  <Words>1014</Words>
  <Application>Microsoft Macintosh PowerPoint</Application>
  <PresentationFormat>On-screen Show (4:3)</PresentationFormat>
  <Paragraphs>56</Paragraphs>
  <Slides>6</Slides>
  <Notes>4</Notes>
  <HiddenSlides>0</HiddenSlides>
  <MMClips>4</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Arial</vt:lpstr>
      <vt:lpstr>Calibri</vt:lpstr>
      <vt:lpstr>Helvetica</vt:lpstr>
      <vt:lpstr>Söhne</vt:lpstr>
      <vt:lpstr>Wingdings</vt:lpstr>
      <vt:lpstr>Office Theme</vt:lpstr>
      <vt:lpstr>PowerPoint Presentation</vt:lpstr>
      <vt:lpstr>NIST Cybersecurity Framework: Application for Vendors, Subcontractors, and Customers Enhancing Cybersecurity Across the Supply Chain </vt:lpstr>
      <vt:lpstr>Applying the Framework - Vendors</vt:lpstr>
      <vt:lpstr>Applying the Framework - Subcontractors</vt:lpstr>
      <vt:lpstr>Applying the Framework - Customers</vt:lpstr>
      <vt:lpstr>PowerPoint Presentation</vt:lpstr>
    </vt:vector>
  </TitlesOfParts>
  <Company>Utica College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Kevin Waldron</dc:creator>
  <cp:lastModifiedBy>oseweka</cp:lastModifiedBy>
  <cp:revision>9</cp:revision>
  <dcterms:created xsi:type="dcterms:W3CDTF">2013-10-09T18:54:55Z</dcterms:created>
  <dcterms:modified xsi:type="dcterms:W3CDTF">2024-02-28T00:23:16Z</dcterms:modified>
</cp:coreProperties>
</file>

<file path=docProps/thumbnail.jpeg>
</file>